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3640" r:id="rId2"/>
    <p:sldId id="3694" r:id="rId3"/>
    <p:sldId id="3697" r:id="rId4"/>
    <p:sldId id="3707" r:id="rId5"/>
    <p:sldId id="3719" r:id="rId6"/>
    <p:sldId id="3716" r:id="rId7"/>
    <p:sldId id="3740" r:id="rId8"/>
    <p:sldId id="3741" r:id="rId9"/>
    <p:sldId id="3708" r:id="rId10"/>
    <p:sldId id="3709" r:id="rId11"/>
    <p:sldId id="3710" r:id="rId12"/>
    <p:sldId id="3746" r:id="rId13"/>
    <p:sldId id="3742" r:id="rId14"/>
    <p:sldId id="3711" r:id="rId15"/>
    <p:sldId id="3744" r:id="rId16"/>
    <p:sldId id="3745" r:id="rId17"/>
    <p:sldId id="3747" r:id="rId18"/>
    <p:sldId id="3748" r:id="rId19"/>
    <p:sldId id="3749" r:id="rId20"/>
    <p:sldId id="3700" r:id="rId21"/>
    <p:sldId id="3720" r:id="rId22"/>
    <p:sldId id="3721" r:id="rId23"/>
    <p:sldId id="3722" r:id="rId24"/>
    <p:sldId id="3723" r:id="rId25"/>
    <p:sldId id="3712" r:id="rId26"/>
    <p:sldId id="3701" r:id="rId27"/>
    <p:sldId id="3729" r:id="rId28"/>
    <p:sldId id="3702" r:id="rId29"/>
    <p:sldId id="3739" r:id="rId30"/>
    <p:sldId id="3713" r:id="rId31"/>
    <p:sldId id="3703" r:id="rId32"/>
    <p:sldId id="3714" r:id="rId33"/>
    <p:sldId id="3727" r:id="rId34"/>
    <p:sldId id="3728" r:id="rId35"/>
    <p:sldId id="3731" r:id="rId36"/>
    <p:sldId id="3732" r:id="rId37"/>
    <p:sldId id="3733" r:id="rId38"/>
    <p:sldId id="3735" r:id="rId39"/>
    <p:sldId id="3736" r:id="rId40"/>
    <p:sldId id="3715" r:id="rId41"/>
    <p:sldId id="3725" r:id="rId42"/>
    <p:sldId id="3726" r:id="rId43"/>
    <p:sldId id="3724" r:id="rId44"/>
    <p:sldId id="3706" r:id="rId45"/>
    <p:sldId id="3717" r:id="rId46"/>
    <p:sldId id="364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6FFAF-EECF-4E73-B77C-379D32B317D2}" v="4" dt="2023-04-03T16:05:25.951"/>
    <p1510:client id="{1F8C21ED-0E25-4243-A40E-FFC5194EAC85}" v="16" dt="2023-04-03T23:02:35.068"/>
    <p1510:client id="{21D8DBCF-B7CE-4A82-B801-D178E2BFC6D3}" v="104" dt="2023-04-03T16:03:55.782"/>
    <p1510:client id="{2B6F9A6E-B48B-4AAE-B18E-E7039C2F0B5A}" v="831" dt="2023-04-03T23:30:42.811"/>
    <p1510:client id="{46BCAB7B-52DF-4A8D-925D-14D9B1FCA797}" v="254" dt="2023-04-03T22:36:09.405"/>
    <p1510:client id="{5B6CCAEA-3CDF-4246-94C4-8E0C0FCB79FB}" v="10" dt="2023-04-03T15:42:32.219"/>
    <p1510:client id="{60F21B11-B103-41CD-8426-DB5C28D5197A}" v="1" dt="2023-04-03T09:26:36.885"/>
    <p1510:client id="{784A4159-561D-48AD-8908-71F129AF9B97}" v="9" dt="2023-04-03T21:50:05.614"/>
    <p1510:client id="{81424464-F2AF-4AE5-9DB6-0AFAFEC6B032}" v="1483" dt="2023-04-03T20:05:41.215"/>
    <p1510:client id="{826EBE28-808A-4229-9ED2-74CD38791F0B}" v="81" dt="2023-04-03T22:54:59.178"/>
    <p1510:client id="{8662CA96-80B1-4D4D-95BF-DEB7F027ABBE}" v="99" dt="2023-04-03T10:01:27.244"/>
    <p1510:client id="{979E6ED2-4275-4124-B5FD-B5B2AB2ABBEC}" v="11" dt="2023-04-03T09:15:06.871"/>
    <p1510:client id="{9C335865-ED07-4E21-B69D-8DE0863E6251}" v="22" dt="2023-04-03T09:50:32.776"/>
    <p1510:client id="{A4FF92D6-A9ED-4310-8789-B0CBE8D461F8}" v="18" dt="2023-04-03T09:18:34.261"/>
    <p1510:client id="{AA60BEF9-3927-44F6-926C-D5FAD1C7E0E2}" v="43" dt="2023-04-03T15:40:31.172"/>
    <p1510:client id="{E6AE2B20-2D74-41D5-B64D-EFDBC71D7F37}" v="770" dt="2023-04-03T21:37:03.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E61902-10BD-855A-9A22-3A52BF27FC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1FC8E07-C327-7425-E7E7-7CD889817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7F9724-1CF2-47C1-8356-EB933767FA54}" type="datetimeFigureOut">
              <a:rPr lang="en-IN" smtClean="0"/>
              <a:t>03-04-2023</a:t>
            </a:fld>
            <a:endParaRPr lang="en-IN"/>
          </a:p>
        </p:txBody>
      </p:sp>
      <p:sp>
        <p:nvSpPr>
          <p:cNvPr id="4" name="Footer Placeholder 3">
            <a:extLst>
              <a:ext uri="{FF2B5EF4-FFF2-40B4-BE49-F238E27FC236}">
                <a16:creationId xmlns:a16="http://schemas.microsoft.com/office/drawing/2014/main" id="{47140C6D-DE7D-4C4A-1715-49E661612B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A08E71E-1AA0-F45E-A260-90760B3EB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115018-206F-4349-BF5F-8633ED25DFC0}" type="slidenum">
              <a:rPr lang="en-IN" smtClean="0"/>
              <a:t>‹#›</a:t>
            </a:fld>
            <a:endParaRPr lang="en-IN"/>
          </a:p>
        </p:txBody>
      </p:sp>
    </p:spTree>
    <p:extLst>
      <p:ext uri="{BB962C8B-B14F-4D97-AF65-F5344CB8AC3E}">
        <p14:creationId xmlns:p14="http://schemas.microsoft.com/office/powerpoint/2010/main" val="240465835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18:22:52.646"/>
    </inkml:context>
    <inkml:brush xml:id="br0">
      <inkml:brushProperty name="width" value="0.1" units="cm"/>
      <inkml:brushProperty name="height" value="0.1" units="cm"/>
    </inkml:brush>
  </inkml:definitions>
  <inkml:trace contextRef="#ctx0" brushRef="#br0">25855 8980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4/3/2023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a:p>
        </p:txBody>
      </p:sp>
    </p:spTree>
    <p:extLst>
      <p:ext uri="{BB962C8B-B14F-4D97-AF65-F5344CB8AC3E}">
        <p14:creationId xmlns:p14="http://schemas.microsoft.com/office/powerpoint/2010/main" val="77771362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4/3/2023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a:p>
        </p:txBody>
      </p:sp>
    </p:spTree>
    <p:extLst>
      <p:ext uri="{BB962C8B-B14F-4D97-AF65-F5344CB8AC3E}">
        <p14:creationId xmlns:p14="http://schemas.microsoft.com/office/powerpoint/2010/main" val="273734048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google.com/document/d/1ZOdnN2lCE4LnMwJCiCLfL3aKVo5Q4onv55JCs1QylDg/edit?usp=shar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754" y="14368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8803341" y="111666"/>
            <a:ext cx="3245904" cy="1236517"/>
          </a:xfrm>
          <a:prstGeom prst="rect">
            <a:avLst/>
          </a:prstGeom>
        </p:spPr>
      </p:pic>
      <p:sp>
        <p:nvSpPr>
          <p:cNvPr id="2" name="TextBox 1"/>
          <p:cNvSpPr txBox="1"/>
          <p:nvPr/>
        </p:nvSpPr>
        <p:spPr>
          <a:xfrm>
            <a:off x="3051143" y="1511999"/>
            <a:ext cx="6218362" cy="830997"/>
          </a:xfrm>
          <a:prstGeom prst="rect">
            <a:avLst/>
          </a:prstGeom>
          <a:noFill/>
        </p:spPr>
        <p:txBody>
          <a:bodyPr wrap="square" lIns="91440" tIns="45720" rIns="91440" bIns="45720" rtlCol="0" anchor="t">
            <a:spAutoFit/>
          </a:bodyPr>
          <a:lstStyle/>
          <a:p>
            <a:pPr algn="just"/>
            <a:r>
              <a:rPr lang="en-IN" sz="4800">
                <a:latin typeface="Times New Roman"/>
                <a:cs typeface="Times New Roman"/>
              </a:rPr>
              <a:t>Major/Minor Project</a:t>
            </a:r>
            <a:endParaRPr lang="en-US"/>
          </a:p>
        </p:txBody>
      </p:sp>
      <p:sp>
        <p:nvSpPr>
          <p:cNvPr id="4" name="TextBox 3"/>
          <p:cNvSpPr txBox="1"/>
          <p:nvPr/>
        </p:nvSpPr>
        <p:spPr>
          <a:xfrm>
            <a:off x="852781" y="2601558"/>
            <a:ext cx="9948555" cy="1077218"/>
          </a:xfrm>
          <a:prstGeom prst="rect">
            <a:avLst/>
          </a:prstGeom>
          <a:noFill/>
        </p:spPr>
        <p:txBody>
          <a:bodyPr wrap="square" lIns="91440" tIns="45720" rIns="91440" bIns="45720" rtlCol="0" anchor="t">
            <a:spAutoFit/>
          </a:bodyPr>
          <a:lstStyle/>
          <a:p>
            <a:pPr algn="ctr"/>
            <a:r>
              <a:rPr lang="en-US" sz="3200" b="1" i="0" u="none" strike="noStrike">
                <a:solidFill>
                  <a:srgbClr val="000000"/>
                </a:solidFill>
                <a:effectLst/>
                <a:latin typeface="Times New Roman"/>
                <a:cs typeface="Times New Roman"/>
              </a:rPr>
              <a:t>A Deep Learning Approach for Ship Detection &amp; Localization using Satellite Imagery</a:t>
            </a:r>
            <a:endParaRPr lang="en-IN" sz="3200">
              <a:latin typeface="Times New Roman"/>
              <a:cs typeface="Times New Roman"/>
            </a:endParaRPr>
          </a:p>
        </p:txBody>
      </p:sp>
      <p:sp>
        <p:nvSpPr>
          <p:cNvPr id="6" name="TextBox 5"/>
          <p:cNvSpPr txBox="1"/>
          <p:nvPr/>
        </p:nvSpPr>
        <p:spPr>
          <a:xfrm>
            <a:off x="304829" y="5003074"/>
            <a:ext cx="3174275" cy="1754326"/>
          </a:xfrm>
          <a:prstGeom prst="rect">
            <a:avLst/>
          </a:prstGeom>
          <a:noFill/>
        </p:spPr>
        <p:txBody>
          <a:bodyPr wrap="square" lIns="91440" tIns="45720" rIns="91440" bIns="45720" rtlCol="0" anchor="t">
            <a:spAutoFit/>
          </a:bodyPr>
          <a:lstStyle/>
          <a:p>
            <a:pPr algn="just"/>
            <a:r>
              <a:rPr lang="en-IN">
                <a:latin typeface="Times New Roman"/>
                <a:cs typeface="Times New Roman"/>
              </a:rPr>
              <a:t>Presented by:</a:t>
            </a:r>
          </a:p>
          <a:p>
            <a:pPr algn="just"/>
            <a:r>
              <a:rPr lang="en-IN">
                <a:latin typeface="Times New Roman"/>
                <a:cs typeface="Times New Roman"/>
              </a:rPr>
              <a:t>R2142201168 - Sparsh Patial</a:t>
            </a:r>
          </a:p>
          <a:p>
            <a:pPr algn="just"/>
            <a:r>
              <a:rPr lang="en-IN">
                <a:latin typeface="Times New Roman"/>
                <a:cs typeface="Times New Roman"/>
              </a:rPr>
              <a:t>R214220127   - </a:t>
            </a:r>
            <a:r>
              <a:rPr lang="en-IN" err="1">
                <a:latin typeface="Times New Roman"/>
                <a:cs typeface="Times New Roman"/>
              </a:rPr>
              <a:t>Alakh</a:t>
            </a:r>
            <a:r>
              <a:rPr lang="en-IN">
                <a:latin typeface="Times New Roman"/>
                <a:cs typeface="Times New Roman"/>
              </a:rPr>
              <a:t> Niranjan</a:t>
            </a:r>
          </a:p>
          <a:p>
            <a:pPr algn="just"/>
            <a:r>
              <a:rPr lang="en-IN">
                <a:latin typeface="Times New Roman"/>
                <a:cs typeface="Times New Roman"/>
              </a:rPr>
              <a:t>R214220116   - Akshat Mittal</a:t>
            </a:r>
          </a:p>
          <a:p>
            <a:pPr algn="just"/>
            <a:r>
              <a:rPr lang="en-IN">
                <a:latin typeface="Times New Roman"/>
                <a:cs typeface="Times New Roman"/>
              </a:rPr>
              <a:t>R214220082   - Aditya Aryan</a:t>
            </a:r>
          </a:p>
          <a:p>
            <a:endParaRPr lang="en-IN"/>
          </a:p>
        </p:txBody>
      </p:sp>
      <p:sp>
        <p:nvSpPr>
          <p:cNvPr id="9" name="TextBox 8"/>
          <p:cNvSpPr txBox="1"/>
          <p:nvPr/>
        </p:nvSpPr>
        <p:spPr>
          <a:xfrm>
            <a:off x="9242612" y="5122080"/>
            <a:ext cx="2644559"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Mentored By:</a:t>
            </a:r>
          </a:p>
          <a:p>
            <a:pPr rtl="0">
              <a:spcBef>
                <a:spcPts val="0"/>
              </a:spcBef>
              <a:spcAft>
                <a:spcPts val="110"/>
              </a:spcAft>
            </a:pPr>
            <a:r>
              <a:rPr lang="en-IN" sz="1800" b="0" i="0" u="none" strike="noStrike" err="1">
                <a:solidFill>
                  <a:srgbClr val="000000"/>
                </a:solidFill>
                <a:effectLst/>
                <a:latin typeface="Times New Roman" panose="02020603050405020304" pitchFamily="18" charset="0"/>
                <a:cs typeface="Times New Roman" panose="02020603050405020304" pitchFamily="18" charset="0"/>
              </a:rPr>
              <a:t>Dr.</a:t>
            </a:r>
            <a:r>
              <a:rPr lang="en-IN" sz="1800" b="0" i="0" u="none" strike="noStrike">
                <a:solidFill>
                  <a:srgbClr val="000000"/>
                </a:solidFill>
                <a:effectLst/>
                <a:latin typeface="Times New Roman" panose="02020603050405020304" pitchFamily="18" charset="0"/>
                <a:cs typeface="Times New Roman" panose="02020603050405020304" pitchFamily="18" charset="0"/>
              </a:rPr>
              <a:t> </a:t>
            </a:r>
            <a:r>
              <a:rPr lang="en-IN" sz="1800" b="0" i="0" u="none" strike="noStrike" err="1">
                <a:solidFill>
                  <a:srgbClr val="000000"/>
                </a:solidFill>
                <a:effectLst/>
                <a:latin typeface="Times New Roman" panose="02020603050405020304" pitchFamily="18" charset="0"/>
                <a:cs typeface="Times New Roman" panose="02020603050405020304" pitchFamily="18" charset="0"/>
              </a:rPr>
              <a:t>Tanupriya</a:t>
            </a:r>
            <a:r>
              <a:rPr lang="en-IN" sz="1800" b="0" i="0" u="none" strike="noStrike">
                <a:solidFill>
                  <a:srgbClr val="000000"/>
                </a:solidFill>
                <a:effectLst/>
                <a:latin typeface="Times New Roman" panose="02020603050405020304" pitchFamily="18" charset="0"/>
                <a:cs typeface="Times New Roman" panose="02020603050405020304" pitchFamily="18" charset="0"/>
              </a:rPr>
              <a:t> Choudhury </a:t>
            </a:r>
            <a:endParaRPr lang="en-IN">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B2FB8AC-83D2-AD5A-CEB9-C03F293F3D5A}"/>
              </a:ext>
            </a:extLst>
          </p:cNvPr>
          <p:cNvSpPr txBox="1"/>
          <p:nvPr/>
        </p:nvSpPr>
        <p:spPr>
          <a:xfrm>
            <a:off x="9242612" y="5971365"/>
            <a:ext cx="2680447"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Cluster:</a:t>
            </a:r>
          </a:p>
          <a:p>
            <a:r>
              <a:rPr lang="en-IN">
                <a:latin typeface="Times New Roman" panose="02020603050405020304" pitchFamily="18" charset="0"/>
                <a:cs typeface="Times New Roman" panose="02020603050405020304" pitchFamily="18" charset="0"/>
              </a:rPr>
              <a:t>Informatics Cluster</a:t>
            </a:r>
          </a:p>
        </p:txBody>
      </p:sp>
      <p:sp>
        <p:nvSpPr>
          <p:cNvPr id="16" name="Slide Number Placeholder 15">
            <a:extLst>
              <a:ext uri="{FF2B5EF4-FFF2-40B4-BE49-F238E27FC236}">
                <a16:creationId xmlns:a16="http://schemas.microsoft.com/office/drawing/2014/main" id="{16A9AD24-B255-AC55-4061-DCA8C1C89731}"/>
              </a:ext>
            </a:extLst>
          </p:cNvPr>
          <p:cNvSpPr>
            <a:spLocks noGrp="1"/>
          </p:cNvSpPr>
          <p:nvPr>
            <p:ph type="sldNum" sz="quarter" idx="12"/>
          </p:nvPr>
        </p:nvSpPr>
        <p:spPr>
          <a:xfrm>
            <a:off x="11499376" y="6344977"/>
            <a:ext cx="2743200" cy="365125"/>
          </a:xfrm>
        </p:spPr>
        <p:txBody>
          <a:bodyPr/>
          <a:lstStyle/>
          <a:p>
            <a:fld id="{CD3316BF-8A16-4F24-9F8F-9D40354D5A5C}" type="slidenum">
              <a:rPr lang="en-US" smtClean="0"/>
              <a:t>1</a:t>
            </a:fld>
            <a:endParaRPr lang="en-US"/>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25410"/>
            <a:ext cx="5770073"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Problem Statement</a:t>
            </a:r>
          </a:p>
        </p:txBody>
      </p:sp>
      <p:sp>
        <p:nvSpPr>
          <p:cNvPr id="4" name="TextBox 3">
            <a:extLst>
              <a:ext uri="{FF2B5EF4-FFF2-40B4-BE49-F238E27FC236}">
                <a16:creationId xmlns:a16="http://schemas.microsoft.com/office/drawing/2014/main" id="{B9EE1EAE-9A69-BD2A-7FDD-79E7F344817C}"/>
              </a:ext>
            </a:extLst>
          </p:cNvPr>
          <p:cNvSpPr txBox="1"/>
          <p:nvPr/>
        </p:nvSpPr>
        <p:spPr>
          <a:xfrm>
            <a:off x="190227" y="1488037"/>
            <a:ext cx="11612914" cy="5084159"/>
          </a:xfrm>
          <a:prstGeom prst="rect">
            <a:avLst/>
          </a:prstGeom>
          <a:noFill/>
        </p:spPr>
        <p:txBody>
          <a:bodyPr wrap="square" lIns="91440" tIns="45720" rIns="91440" bIns="45720" rtlCol="0" anchor="ctr">
            <a:spAutoFit/>
          </a:bodyPr>
          <a:lstStyle/>
          <a:p>
            <a:pPr algn="just" rtl="0">
              <a:spcBef>
                <a:spcPts val="0"/>
              </a:spcBef>
              <a:spcAft>
                <a:spcPts val="1000"/>
              </a:spcAft>
            </a:pPr>
            <a:r>
              <a:rPr lang="en-US" sz="2000" b="1" i="0" u="none" strike="noStrike">
                <a:solidFill>
                  <a:srgbClr val="000000"/>
                </a:solidFill>
                <a:effectLst/>
                <a:latin typeface="Times New Roman"/>
                <a:cs typeface="Times New Roman"/>
              </a:rPr>
              <a:t>WHAT:</a:t>
            </a:r>
            <a:endParaRPr lang="en-US">
              <a:cs typeface="Calibri"/>
            </a:endParaRPr>
          </a:p>
          <a:p>
            <a:pPr algn="just">
              <a:spcAft>
                <a:spcPts val="1000"/>
              </a:spcAft>
            </a:pPr>
            <a:r>
              <a:rPr lang="en-US" sz="2000" b="0" i="0" u="none" strike="noStrike">
                <a:solidFill>
                  <a:srgbClr val="000000"/>
                </a:solidFill>
                <a:effectLst/>
                <a:latin typeface="Times New Roman"/>
                <a:cs typeface="Times New Roman"/>
              </a:rPr>
              <a:t>The problem statement for the topic </a:t>
            </a:r>
            <a:r>
              <a:rPr lang="en-US" sz="2000" b="1" i="0" u="none" strike="noStrike">
                <a:solidFill>
                  <a:srgbClr val="000000"/>
                </a:solidFill>
                <a:effectLst/>
                <a:latin typeface="Times New Roman"/>
                <a:cs typeface="Times New Roman"/>
              </a:rPr>
              <a:t>"A Deep Learning Approach for Ship Detection &amp; Localization using Satellite Imagery" </a:t>
            </a:r>
            <a:r>
              <a:rPr lang="en-US" sz="2000" b="0" i="0" u="none" strike="noStrike">
                <a:solidFill>
                  <a:srgbClr val="000000"/>
                </a:solidFill>
                <a:effectLst/>
                <a:latin typeface="Times New Roman"/>
                <a:cs typeface="Times New Roman"/>
              </a:rPr>
              <a:t>is to develop an accurate and efficient system for detecting and localizing ships in satellite images.</a:t>
            </a:r>
            <a:r>
              <a:rPr lang="en-US" sz="2000">
                <a:solidFill>
                  <a:srgbClr val="000000"/>
                </a:solidFill>
                <a:latin typeface="Times New Roman"/>
                <a:cs typeface="Times New Roman"/>
              </a:rPr>
              <a:t> </a:t>
            </a:r>
            <a:endParaRPr lang="en-US" sz="2000" b="0" i="0" u="none" strike="noStrike">
              <a:solidFill>
                <a:srgbClr val="000000"/>
              </a:solidFill>
              <a:effectLst/>
              <a:latin typeface="Times New Roman" panose="02020603050405020304" pitchFamily="18" charset="0"/>
              <a:cs typeface="Times New Roman"/>
            </a:endParaRPr>
          </a:p>
          <a:p>
            <a:pPr algn="just" rtl="0">
              <a:spcBef>
                <a:spcPts val="0"/>
              </a:spcBef>
              <a:spcAft>
                <a:spcPts val="1000"/>
              </a:spcAft>
            </a:pPr>
            <a:r>
              <a:rPr lang="en-US" sz="2000" b="1">
                <a:solidFill>
                  <a:srgbClr val="000000"/>
                </a:solidFill>
                <a:latin typeface="Times New Roman"/>
                <a:cs typeface="Times New Roman"/>
              </a:rPr>
              <a:t>WHY:</a:t>
            </a:r>
          </a:p>
          <a:p>
            <a:pPr algn="just">
              <a:spcAft>
                <a:spcPts val="1000"/>
              </a:spcAft>
            </a:pPr>
            <a:r>
              <a:rPr lang="en-US" sz="2000" b="0" i="0" u="none" strike="noStrike">
                <a:solidFill>
                  <a:srgbClr val="000000"/>
                </a:solidFill>
                <a:effectLst/>
                <a:latin typeface="Times New Roman"/>
                <a:cs typeface="Times New Roman"/>
              </a:rPr>
              <a:t>The objective is to use deep learning techniques to extract relevant features from the images and classify them as either containing a ship or not, and to determine the precise location of the ship within the image.</a:t>
            </a:r>
            <a:r>
              <a:rPr lang="en-US" sz="2000">
                <a:solidFill>
                  <a:srgbClr val="000000"/>
                </a:solidFill>
                <a:latin typeface="Times New Roman"/>
                <a:cs typeface="Times New Roman"/>
              </a:rPr>
              <a:t> </a:t>
            </a:r>
            <a:endParaRPr lang="en-US" sz="2000" b="0" i="0" u="none" strike="noStrike">
              <a:solidFill>
                <a:srgbClr val="000000"/>
              </a:solidFill>
              <a:effectLst/>
              <a:latin typeface="Times New Roman" panose="02020603050405020304" pitchFamily="18" charset="0"/>
              <a:cs typeface="Times New Roman"/>
            </a:endParaRPr>
          </a:p>
          <a:p>
            <a:pPr algn="just" rtl="0">
              <a:spcBef>
                <a:spcPts val="0"/>
              </a:spcBef>
              <a:spcAft>
                <a:spcPts val="1000"/>
              </a:spcAft>
            </a:pPr>
            <a:r>
              <a:rPr lang="en-US" sz="2000" b="1">
                <a:solidFill>
                  <a:srgbClr val="000000"/>
                </a:solidFill>
                <a:latin typeface="Times New Roman"/>
                <a:cs typeface="Times New Roman"/>
              </a:rPr>
              <a:t>IMPACT:</a:t>
            </a:r>
            <a:endParaRPr lang="en-US" sz="2000" b="1" i="0" u="none" strike="noStrike">
              <a:solidFill>
                <a:srgbClr val="000000"/>
              </a:solidFill>
              <a:effectLst/>
              <a:latin typeface="Times New Roman"/>
              <a:cs typeface="Times New Roman"/>
            </a:endParaRPr>
          </a:p>
          <a:p>
            <a:pPr algn="just">
              <a:spcAft>
                <a:spcPts val="1000"/>
              </a:spcAft>
            </a:pPr>
            <a:r>
              <a:rPr lang="en-US" sz="2000" b="0" i="0" u="none" strike="noStrike">
                <a:solidFill>
                  <a:srgbClr val="000000"/>
                </a:solidFill>
                <a:effectLst/>
                <a:latin typeface="Times New Roman"/>
                <a:cs typeface="Times New Roman"/>
              </a:rPr>
              <a:t>This technology can be used for various applications such as maritime surveillance, monitoring of fishing activities, and detecting illegal activities in marine protected areas. The challenge is to develop a robust and scalable system that</a:t>
            </a:r>
            <a:r>
              <a:rPr lang="en-US" sz="2000">
                <a:solidFill>
                  <a:srgbClr val="000000"/>
                </a:solidFill>
                <a:latin typeface="Times New Roman"/>
                <a:cs typeface="Times New Roman"/>
              </a:rPr>
              <a:t> </a:t>
            </a:r>
            <a:r>
              <a:rPr lang="en-US" sz="2000" b="0" i="0" u="none" strike="noStrike">
                <a:solidFill>
                  <a:srgbClr val="000000"/>
                </a:solidFill>
                <a:effectLst/>
                <a:latin typeface="Times New Roman"/>
                <a:cs typeface="Times New Roman"/>
              </a:rPr>
              <a:t> can handle large datasets and perform accurately in different environmental conditions, such as varying weather and lighting conditions and different ship sizes with respect to the area that is being selected for the model evaluation or analysis.</a:t>
            </a:r>
            <a:br>
              <a:rPr lang="en-US" sz="2000"/>
            </a:br>
            <a:endParaRPr lang="en-IN" sz="2000">
              <a:cs typeface="Calibri"/>
            </a:endParaRPr>
          </a:p>
        </p:txBody>
      </p:sp>
      <p:sp>
        <p:nvSpPr>
          <p:cNvPr id="6" name="Slide Number Placeholder 15">
            <a:extLst>
              <a:ext uri="{FF2B5EF4-FFF2-40B4-BE49-F238E27FC236}">
                <a16:creationId xmlns:a16="http://schemas.microsoft.com/office/drawing/2014/main" id="{F9E77FC7-1DFD-1AC9-483A-74AC01E4DC95}"/>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10</a:t>
            </a:fld>
            <a:endParaRPr lang="en-US"/>
          </a:p>
        </p:txBody>
      </p:sp>
    </p:spTree>
    <p:extLst>
      <p:ext uri="{BB962C8B-B14F-4D97-AF65-F5344CB8AC3E}">
        <p14:creationId xmlns:p14="http://schemas.microsoft.com/office/powerpoint/2010/main" val="143593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Area of application</a:t>
            </a:r>
          </a:p>
        </p:txBody>
      </p:sp>
      <p:sp>
        <p:nvSpPr>
          <p:cNvPr id="4" name="TextBox 3">
            <a:extLst>
              <a:ext uri="{FF2B5EF4-FFF2-40B4-BE49-F238E27FC236}">
                <a16:creationId xmlns:a16="http://schemas.microsoft.com/office/drawing/2014/main" id="{26D3D5A6-8557-9AFD-7A50-043218A27A7A}"/>
              </a:ext>
            </a:extLst>
          </p:cNvPr>
          <p:cNvSpPr txBox="1"/>
          <p:nvPr/>
        </p:nvSpPr>
        <p:spPr>
          <a:xfrm>
            <a:off x="211106" y="1465545"/>
            <a:ext cx="11648954" cy="5324535"/>
          </a:xfrm>
          <a:prstGeom prst="rect">
            <a:avLst/>
          </a:prstGeom>
          <a:noFill/>
        </p:spPr>
        <p:txBody>
          <a:bodyPr wrap="square" lIns="91440" tIns="45720" rIns="91440" bIns="45720" rtlCol="0" anchor="t">
            <a:spAutoFit/>
          </a:bodyPr>
          <a:lstStyle/>
          <a:p>
            <a:pPr algn="just"/>
            <a:r>
              <a:rPr lang="en-US" sz="2000">
                <a:latin typeface="Times New Roman"/>
                <a:ea typeface="+mn-lt"/>
                <a:cs typeface="+mn-lt"/>
              </a:rPr>
              <a:t>Nowadays, remote sensing plays a vital role in the automatic detection of ship objects in the sea surface area that exhibit the capability of locating positions of ships from remote sensing images holding the wide range of applications like:</a:t>
            </a:r>
            <a:endParaRPr lang="en-US" sz="2000">
              <a:latin typeface="Times New Roman"/>
              <a:cs typeface="Times New Roman"/>
            </a:endParaRPr>
          </a:p>
          <a:p>
            <a:pPr marL="342900" indent="-342900" algn="just">
              <a:buFont typeface="Arial"/>
              <a:buChar char="•"/>
            </a:pPr>
            <a:endParaRPr lang="en-US" sz="2000">
              <a:latin typeface="Times New Roman" panose="02020603050405020304" pitchFamily="18" charset="0"/>
              <a:cs typeface="Times New Roman" panose="02020603050405020304" pitchFamily="18" charset="0"/>
            </a:endParaRPr>
          </a:p>
          <a:p>
            <a:pPr marL="342900" indent="-342900" algn="just">
              <a:buFont typeface="Arial"/>
              <a:buChar char="•"/>
            </a:pPr>
            <a:r>
              <a:rPr lang="en-US" sz="2000">
                <a:latin typeface="Times New Roman"/>
                <a:ea typeface="+mn-lt"/>
                <a:cs typeface="+mn-lt"/>
              </a:rPr>
              <a:t>Traffic surveillance. </a:t>
            </a:r>
            <a:endParaRPr lang="en-US" sz="2000">
              <a:latin typeface="Times New Roman"/>
              <a:ea typeface="+mn-lt"/>
              <a:cs typeface="Calibri"/>
            </a:endParaRP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Illegal fishing surveillance.</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Smuggling activities monitoring.</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Sea pollution monitoring. </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Naval warfare. </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Ship rescue.</a:t>
            </a:r>
            <a:br>
              <a:rPr lang="en-US" sz="2000">
                <a:latin typeface="Times New Roman"/>
                <a:ea typeface="+mn-lt"/>
                <a:cs typeface="+mn-lt"/>
              </a:rPr>
            </a:b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Oil discharge control etc.</a:t>
            </a:r>
          </a:p>
        </p:txBody>
      </p:sp>
      <p:sp>
        <p:nvSpPr>
          <p:cNvPr id="6" name="Slide Number Placeholder 15">
            <a:extLst>
              <a:ext uri="{FF2B5EF4-FFF2-40B4-BE49-F238E27FC236}">
                <a16:creationId xmlns:a16="http://schemas.microsoft.com/office/drawing/2014/main" id="{F50CADFA-E388-C1D1-96A0-7B47382FE865}"/>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11</a:t>
            </a:fld>
            <a:endParaRPr lang="en-US"/>
          </a:p>
        </p:txBody>
      </p:sp>
    </p:spTree>
    <p:extLst>
      <p:ext uri="{BB962C8B-B14F-4D97-AF65-F5344CB8AC3E}">
        <p14:creationId xmlns:p14="http://schemas.microsoft.com/office/powerpoint/2010/main" val="212059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825947" y="6443938"/>
            <a:ext cx="2416629" cy="46408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12</a:t>
            </a:r>
          </a:p>
          <a:p>
            <a:endParaRPr lang="en-US">
              <a:cs typeface="Calibri"/>
            </a:endParaRPr>
          </a:p>
        </p:txBody>
      </p:sp>
      <p:pic>
        <p:nvPicPr>
          <p:cNvPr id="6" name="Picture 5">
            <a:extLst>
              <a:ext uri="{FF2B5EF4-FFF2-40B4-BE49-F238E27FC236}">
                <a16:creationId xmlns:a16="http://schemas.microsoft.com/office/drawing/2014/main" id="{8935F7E7-173B-6FF7-4F28-51DAED539E81}"/>
              </a:ext>
            </a:extLst>
          </p:cNvPr>
          <p:cNvPicPr>
            <a:picLocks noChangeAspect="1"/>
          </p:cNvPicPr>
          <p:nvPr/>
        </p:nvPicPr>
        <p:blipFill>
          <a:blip r:embed="rId2"/>
          <a:stretch>
            <a:fillRect/>
          </a:stretch>
        </p:blipFill>
        <p:spPr>
          <a:xfrm>
            <a:off x="325926" y="1330495"/>
            <a:ext cx="11005757" cy="5037810"/>
          </a:xfrm>
          <a:prstGeom prst="rect">
            <a:avLst/>
          </a:prstGeom>
        </p:spPr>
      </p:pic>
      <p:pic>
        <p:nvPicPr>
          <p:cNvPr id="7" name="Picture 6">
            <a:extLst>
              <a:ext uri="{FF2B5EF4-FFF2-40B4-BE49-F238E27FC236}">
                <a16:creationId xmlns:a16="http://schemas.microsoft.com/office/drawing/2014/main" id="{CCAD2B08-BB47-AD33-6C83-A175DDF08AA4}"/>
              </a:ext>
            </a:extLst>
          </p:cNvPr>
          <p:cNvPicPr>
            <a:picLocks noChangeAspect="1"/>
          </p:cNvPicPr>
          <p:nvPr/>
        </p:nvPicPr>
        <p:blipFill>
          <a:blip r:embed="rId3"/>
          <a:stretch>
            <a:fillRect/>
          </a:stretch>
        </p:blipFill>
        <p:spPr>
          <a:xfrm>
            <a:off x="325926" y="1330494"/>
            <a:ext cx="11540147" cy="5044905"/>
          </a:xfrm>
          <a:prstGeom prst="rect">
            <a:avLst/>
          </a:prstGeom>
        </p:spPr>
      </p:pic>
    </p:spTree>
    <p:extLst>
      <p:ext uri="{BB962C8B-B14F-4D97-AF65-F5344CB8AC3E}">
        <p14:creationId xmlns:p14="http://schemas.microsoft.com/office/powerpoint/2010/main" val="2396106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924907" y="6443938"/>
            <a:ext cx="2327565" cy="41460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13</a:t>
            </a:r>
          </a:p>
          <a:p>
            <a:endParaRPr lang="en-US">
              <a:cs typeface="Calibri"/>
            </a:endParaRPr>
          </a:p>
        </p:txBody>
      </p:sp>
      <p:pic>
        <p:nvPicPr>
          <p:cNvPr id="6" name="Picture 5">
            <a:extLst>
              <a:ext uri="{FF2B5EF4-FFF2-40B4-BE49-F238E27FC236}">
                <a16:creationId xmlns:a16="http://schemas.microsoft.com/office/drawing/2014/main" id="{8935F7E7-173B-6FF7-4F28-51DAED539E81}"/>
              </a:ext>
            </a:extLst>
          </p:cNvPr>
          <p:cNvPicPr>
            <a:picLocks noChangeAspect="1"/>
          </p:cNvPicPr>
          <p:nvPr/>
        </p:nvPicPr>
        <p:blipFill>
          <a:blip r:embed="rId2"/>
          <a:stretch>
            <a:fillRect/>
          </a:stretch>
        </p:blipFill>
        <p:spPr>
          <a:xfrm>
            <a:off x="504056" y="1379975"/>
            <a:ext cx="11500563" cy="5334693"/>
          </a:xfrm>
          <a:prstGeom prst="rect">
            <a:avLst/>
          </a:prstGeom>
        </p:spPr>
      </p:pic>
    </p:spTree>
    <p:extLst>
      <p:ext uri="{BB962C8B-B14F-4D97-AF65-F5344CB8AC3E}">
        <p14:creationId xmlns:p14="http://schemas.microsoft.com/office/powerpoint/2010/main" val="184128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786363" y="6344977"/>
            <a:ext cx="2456213" cy="355229"/>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14</a:t>
            </a:r>
          </a:p>
        </p:txBody>
      </p:sp>
      <p:pic>
        <p:nvPicPr>
          <p:cNvPr id="6" name="Picture 5">
            <a:extLst>
              <a:ext uri="{FF2B5EF4-FFF2-40B4-BE49-F238E27FC236}">
                <a16:creationId xmlns:a16="http://schemas.microsoft.com/office/drawing/2014/main" id="{FEA5F1F4-8190-5358-726B-EA2B0AF658DD}"/>
              </a:ext>
            </a:extLst>
          </p:cNvPr>
          <p:cNvPicPr>
            <a:picLocks noChangeAspect="1"/>
          </p:cNvPicPr>
          <p:nvPr/>
        </p:nvPicPr>
        <p:blipFill>
          <a:blip r:embed="rId2"/>
          <a:stretch>
            <a:fillRect/>
          </a:stretch>
        </p:blipFill>
        <p:spPr>
          <a:xfrm>
            <a:off x="405096" y="1629556"/>
            <a:ext cx="11465083" cy="5074847"/>
          </a:xfrm>
          <a:prstGeom prst="rect">
            <a:avLst/>
          </a:prstGeom>
        </p:spPr>
      </p:pic>
    </p:spTree>
    <p:extLst>
      <p:ext uri="{BB962C8B-B14F-4D97-AF65-F5344CB8AC3E}">
        <p14:creationId xmlns:p14="http://schemas.microsoft.com/office/powerpoint/2010/main" val="179309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855635" y="6443937"/>
            <a:ext cx="2594759" cy="285957"/>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15</a:t>
            </a:r>
          </a:p>
        </p:txBody>
      </p:sp>
      <p:pic>
        <p:nvPicPr>
          <p:cNvPr id="6" name="Picture 5">
            <a:extLst>
              <a:ext uri="{FF2B5EF4-FFF2-40B4-BE49-F238E27FC236}">
                <a16:creationId xmlns:a16="http://schemas.microsoft.com/office/drawing/2014/main" id="{39D4A4B5-D3EE-F40D-A11A-884B023FE176}"/>
              </a:ext>
            </a:extLst>
          </p:cNvPr>
          <p:cNvPicPr>
            <a:picLocks noChangeAspect="1"/>
          </p:cNvPicPr>
          <p:nvPr/>
        </p:nvPicPr>
        <p:blipFill>
          <a:blip r:embed="rId2"/>
          <a:stretch>
            <a:fillRect/>
          </a:stretch>
        </p:blipFill>
        <p:spPr>
          <a:xfrm>
            <a:off x="385303" y="1686906"/>
            <a:ext cx="11540147" cy="5038555"/>
          </a:xfrm>
          <a:prstGeom prst="rect">
            <a:avLst/>
          </a:prstGeom>
        </p:spPr>
      </p:pic>
    </p:spTree>
    <p:extLst>
      <p:ext uri="{BB962C8B-B14F-4D97-AF65-F5344CB8AC3E}">
        <p14:creationId xmlns:p14="http://schemas.microsoft.com/office/powerpoint/2010/main" val="243417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16</a:t>
            </a:fld>
            <a:endParaRPr lang="en-US"/>
          </a:p>
        </p:txBody>
      </p:sp>
      <p:pic>
        <p:nvPicPr>
          <p:cNvPr id="10" name="Picture 9">
            <a:extLst>
              <a:ext uri="{FF2B5EF4-FFF2-40B4-BE49-F238E27FC236}">
                <a16:creationId xmlns:a16="http://schemas.microsoft.com/office/drawing/2014/main" id="{EAE2D397-CD09-8D1C-CF83-8A4A2812EB9A}"/>
              </a:ext>
            </a:extLst>
          </p:cNvPr>
          <p:cNvPicPr>
            <a:picLocks noChangeAspect="1"/>
          </p:cNvPicPr>
          <p:nvPr/>
        </p:nvPicPr>
        <p:blipFill>
          <a:blip r:embed="rId2"/>
          <a:stretch>
            <a:fillRect/>
          </a:stretch>
        </p:blipFill>
        <p:spPr>
          <a:xfrm>
            <a:off x="325927" y="1392049"/>
            <a:ext cx="11540954" cy="5278625"/>
          </a:xfrm>
          <a:prstGeom prst="rect">
            <a:avLst/>
          </a:prstGeom>
        </p:spPr>
      </p:pic>
    </p:spTree>
    <p:extLst>
      <p:ext uri="{BB962C8B-B14F-4D97-AF65-F5344CB8AC3E}">
        <p14:creationId xmlns:p14="http://schemas.microsoft.com/office/powerpoint/2010/main" val="26051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17</a:t>
            </a:fld>
            <a:endParaRPr lang="en-US"/>
          </a:p>
        </p:txBody>
      </p:sp>
      <p:sp>
        <p:nvSpPr>
          <p:cNvPr id="6" name="TextBox 5">
            <a:extLst>
              <a:ext uri="{FF2B5EF4-FFF2-40B4-BE49-F238E27FC236}">
                <a16:creationId xmlns:a16="http://schemas.microsoft.com/office/drawing/2014/main" id="{3F96892A-2209-42F1-CF70-FD3EC36566B2}"/>
              </a:ext>
            </a:extLst>
          </p:cNvPr>
          <p:cNvSpPr txBox="1"/>
          <p:nvPr/>
        </p:nvSpPr>
        <p:spPr>
          <a:xfrm>
            <a:off x="183485" y="1367409"/>
            <a:ext cx="11315089" cy="5601533"/>
          </a:xfrm>
          <a:prstGeom prst="rect">
            <a:avLst/>
          </a:prstGeom>
          <a:noFill/>
        </p:spPr>
        <p:txBody>
          <a:bodyPr wrap="square" lIns="91440" tIns="45720" rIns="91440" bIns="45720" rtlCol="0" anchor="t">
            <a:spAutoFit/>
          </a:bodyPr>
          <a:lstStyle/>
          <a:p>
            <a:pPr marL="342900" indent="-342900">
              <a:buFont typeface="Arial,Sans-Serif"/>
              <a:buChar char="•"/>
            </a:pPr>
            <a:r>
              <a:rPr lang="en-IN" sz="2000">
                <a:latin typeface="Times New Roman"/>
                <a:cs typeface="Times New Roman"/>
              </a:rPr>
              <a:t>Our project uses two sites for data collection -Copernicus open access hub and Google earth engine</a:t>
            </a:r>
            <a:endParaRPr lang="en-US">
              <a:cs typeface="Calibri"/>
            </a:endParaRPr>
          </a:p>
          <a:p>
            <a:pPr marL="342900" indent="-342900">
              <a:buFont typeface="Arial,Sans-Serif"/>
              <a:buChar char="•"/>
            </a:pPr>
            <a:endParaRPr lang="en-IN" sz="2000">
              <a:latin typeface="Times New Roman"/>
              <a:cs typeface="Times New Roman"/>
            </a:endParaRPr>
          </a:p>
          <a:p>
            <a:pPr marL="342900" indent="-342900">
              <a:buFont typeface="Arial"/>
              <a:buChar char="•"/>
            </a:pPr>
            <a:r>
              <a:rPr lang="en-IN" sz="2000">
                <a:latin typeface="Times New Roman"/>
                <a:cs typeface="Times New Roman"/>
              </a:rPr>
              <a:t>COAH is an official European site used to generate datasets only for official work which concludes only industries and student projects as making an account in this site is a very hard task as it gives the official link after verifying the email id of the respective industries or the university’s official mail id. </a:t>
            </a:r>
          </a:p>
          <a:p>
            <a:endParaRPr lang="en-IN" sz="2000">
              <a:latin typeface="Times New Roman"/>
              <a:cs typeface="Times New Roman"/>
            </a:endParaRPr>
          </a:p>
          <a:p>
            <a:pPr marL="342900" indent="-342900">
              <a:buFont typeface="Arial"/>
              <a:buChar char="•"/>
            </a:pPr>
            <a:r>
              <a:rPr lang="en-IN" sz="2000">
                <a:latin typeface="Times New Roman"/>
                <a:cs typeface="Times New Roman"/>
              </a:rPr>
              <a:t>These sites are handy as its provides all the necessary information to the user like the colour of the image or the size of the pixel.</a:t>
            </a:r>
          </a:p>
          <a:p>
            <a:endParaRPr lang="en-IN" sz="2000">
              <a:latin typeface="Times New Roman"/>
              <a:cs typeface="Times New Roman"/>
            </a:endParaRPr>
          </a:p>
          <a:p>
            <a:pPr marL="342900" indent="-342900">
              <a:buFont typeface="Arial"/>
              <a:buChar char="•"/>
            </a:pPr>
            <a:r>
              <a:rPr lang="en-IN" sz="2000">
                <a:ea typeface="+mn-lt"/>
                <a:cs typeface="+mn-lt"/>
              </a:rPr>
              <a:t>Our project uses Sentinel 2 satellite images</a:t>
            </a:r>
            <a:endParaRPr lang="en-IN" sz="2000">
              <a:latin typeface="Times New Roman"/>
              <a:cs typeface="Times New Roman"/>
            </a:endParaRPr>
          </a:p>
          <a:p>
            <a:endParaRPr lang="en-IN" sz="2000">
              <a:latin typeface="Times New Roman"/>
              <a:cs typeface="Times New Roman"/>
            </a:endParaRPr>
          </a:p>
          <a:p>
            <a:pPr marL="342900" indent="-342900">
              <a:buFont typeface="Arial"/>
              <a:buChar char="•"/>
            </a:pPr>
            <a:r>
              <a:rPr lang="en-IN" sz="2000">
                <a:latin typeface="Times New Roman"/>
                <a:cs typeface="Times New Roman"/>
              </a:rPr>
              <a:t>The ArcMap software is used to convert the image from RAW format to PNG format, and it also provides the vegetation to the image and its also adds bands to the image to make the image more clear to the user.</a:t>
            </a:r>
          </a:p>
          <a:p>
            <a:pPr marL="342900" indent="-342900">
              <a:buFont typeface="Arial"/>
              <a:buChar char="•"/>
            </a:pPr>
            <a:endParaRPr lang="en-IN" sz="2000">
              <a:latin typeface="Times New Roman"/>
              <a:cs typeface="Times New Roman"/>
            </a:endParaRPr>
          </a:p>
          <a:p>
            <a:pPr marL="342900" indent="-342900">
              <a:buFont typeface="Arial,Sans-Serif"/>
              <a:buChar char="•"/>
            </a:pPr>
            <a:r>
              <a:rPr lang="en-IN" sz="2000">
                <a:latin typeface="Times New Roman"/>
                <a:cs typeface="Times New Roman"/>
              </a:rPr>
              <a:t>Total number of images used in our project is 192556 in our training directory.</a:t>
            </a:r>
            <a:endParaRPr lang="en-US" sz="2000">
              <a:ea typeface="+mn-lt"/>
              <a:cs typeface="+mn-lt"/>
            </a:endParaRPr>
          </a:p>
          <a:p>
            <a:pPr marL="342900" indent="-342900">
              <a:buFont typeface="Arial,Sans-Serif"/>
              <a:buChar char="•"/>
            </a:pPr>
            <a:endParaRPr lang="en-IN" sz="2000">
              <a:latin typeface="Times New Roman"/>
              <a:cs typeface="Times New Roman"/>
            </a:endParaRPr>
          </a:p>
          <a:p>
            <a:pPr marL="342900" indent="-342900">
              <a:buFont typeface="Arial,Sans-Serif"/>
              <a:buChar char="•"/>
            </a:pPr>
            <a:r>
              <a:rPr lang="en-IN" sz="2000">
                <a:latin typeface="Times New Roman"/>
                <a:cs typeface="Times New Roman"/>
              </a:rPr>
              <a:t>Shape of the images are (768,768,3)</a:t>
            </a:r>
            <a:endParaRPr lang="en-IN"/>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3422736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18</a:t>
            </a:fld>
            <a:endParaRPr lang="en-US"/>
          </a:p>
        </p:txBody>
      </p:sp>
      <p:pic>
        <p:nvPicPr>
          <p:cNvPr id="6" name="Picture 5">
            <a:extLst>
              <a:ext uri="{FF2B5EF4-FFF2-40B4-BE49-F238E27FC236}">
                <a16:creationId xmlns:a16="http://schemas.microsoft.com/office/drawing/2014/main" id="{0443B9F9-9D62-076A-8B96-2FF8C1325122}"/>
              </a:ext>
            </a:extLst>
          </p:cNvPr>
          <p:cNvPicPr>
            <a:picLocks noChangeAspect="1"/>
          </p:cNvPicPr>
          <p:nvPr/>
        </p:nvPicPr>
        <p:blipFill>
          <a:blip r:embed="rId2"/>
          <a:stretch>
            <a:fillRect/>
          </a:stretch>
        </p:blipFill>
        <p:spPr>
          <a:xfrm>
            <a:off x="325927" y="1330495"/>
            <a:ext cx="11214848" cy="5116327"/>
          </a:xfrm>
          <a:prstGeom prst="rect">
            <a:avLst/>
          </a:prstGeom>
        </p:spPr>
      </p:pic>
    </p:spTree>
    <p:extLst>
      <p:ext uri="{BB962C8B-B14F-4D97-AF65-F5344CB8AC3E}">
        <p14:creationId xmlns:p14="http://schemas.microsoft.com/office/powerpoint/2010/main" val="43367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07275"/>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Dataset and input format</a:t>
            </a:r>
          </a:p>
        </p:txBody>
      </p:sp>
      <p:sp>
        <p:nvSpPr>
          <p:cNvPr id="5" name="Slide Number Placeholder 15">
            <a:extLst>
              <a:ext uri="{FF2B5EF4-FFF2-40B4-BE49-F238E27FC236}">
                <a16:creationId xmlns:a16="http://schemas.microsoft.com/office/drawing/2014/main" id="{962905D9-F937-919A-F1D3-FA4A8FFA4251}"/>
              </a:ext>
            </a:extLst>
          </p:cNvPr>
          <p:cNvSpPr txBox="1">
            <a:spLocks/>
          </p:cNvSpPr>
          <p:nvPr/>
        </p:nvSpPr>
        <p:spPr>
          <a:xfrm>
            <a:off x="11637921" y="6344977"/>
            <a:ext cx="2604655" cy="32554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19</a:t>
            </a:fld>
            <a:endParaRPr lang="en-US"/>
          </a:p>
        </p:txBody>
      </p:sp>
      <p:pic>
        <p:nvPicPr>
          <p:cNvPr id="7" name="Picture 6">
            <a:extLst>
              <a:ext uri="{FF2B5EF4-FFF2-40B4-BE49-F238E27FC236}">
                <a16:creationId xmlns:a16="http://schemas.microsoft.com/office/drawing/2014/main" id="{4B30D1C3-AB10-E04E-879C-A7F3777E773F}"/>
              </a:ext>
            </a:extLst>
          </p:cNvPr>
          <p:cNvPicPr>
            <a:picLocks noChangeAspect="1"/>
          </p:cNvPicPr>
          <p:nvPr/>
        </p:nvPicPr>
        <p:blipFill>
          <a:blip r:embed="rId2"/>
          <a:stretch>
            <a:fillRect/>
          </a:stretch>
        </p:blipFill>
        <p:spPr>
          <a:xfrm>
            <a:off x="394447" y="1392049"/>
            <a:ext cx="11196918" cy="5279541"/>
          </a:xfrm>
          <a:prstGeom prst="rect">
            <a:avLst/>
          </a:prstGeom>
        </p:spPr>
      </p:pic>
    </p:spTree>
    <p:extLst>
      <p:ext uri="{BB962C8B-B14F-4D97-AF65-F5344CB8AC3E}">
        <p14:creationId xmlns:p14="http://schemas.microsoft.com/office/powerpoint/2010/main" val="23391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Content</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247350"/>
            <a:ext cx="6500720" cy="498598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Introduction</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Literature Review</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Objectives</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Methodology</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Working Model</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Results</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Conclusion</a:t>
            </a:r>
          </a:p>
          <a:p>
            <a:endParaRPr lang="en-US" sz="2000" b="1">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References </a:t>
            </a:r>
          </a:p>
          <a:p>
            <a:endParaRPr lang="en-IN">
              <a:latin typeface="Arial" panose="020B0604020202020204" pitchFamily="34" charset="0"/>
              <a:cs typeface="Arial" panose="020B0604020202020204" pitchFamily="34" charset="0"/>
            </a:endParaRPr>
          </a:p>
        </p:txBody>
      </p:sp>
      <p:sp>
        <p:nvSpPr>
          <p:cNvPr id="5" name="Slide Number Placeholder 15">
            <a:extLst>
              <a:ext uri="{FF2B5EF4-FFF2-40B4-BE49-F238E27FC236}">
                <a16:creationId xmlns:a16="http://schemas.microsoft.com/office/drawing/2014/main" id="{86952D16-2D11-ACEF-A357-515A229B2CDF}"/>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a:t>
            </a:fld>
            <a:endParaRPr lang="en-US"/>
          </a:p>
        </p:txBody>
      </p:sp>
    </p:spTree>
    <p:extLst>
      <p:ext uri="{BB962C8B-B14F-4D97-AF65-F5344CB8AC3E}">
        <p14:creationId xmlns:p14="http://schemas.microsoft.com/office/powerpoint/2010/main" val="387972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40542" y="951095"/>
            <a:ext cx="11936480" cy="8494633"/>
          </a:xfrm>
          <a:prstGeom prst="rect">
            <a:avLst/>
          </a:prstGeom>
          <a:noFill/>
        </p:spPr>
        <p:txBody>
          <a:bodyPr wrap="square" lIns="91440" tIns="45720" rIns="91440" bIns="45720" rtlCol="0" anchor="t">
            <a:spAutoFit/>
          </a:bodyPr>
          <a:lstStyle/>
          <a:p>
            <a:pPr>
              <a:defRPr/>
            </a:pPr>
            <a:r>
              <a:rPr lang="en-US" b="1">
                <a:latin typeface="Times New Roman"/>
                <a:ea typeface="+mn-lt"/>
                <a:cs typeface="+mn-lt"/>
              </a:rPr>
              <a:t>[1] </a:t>
            </a:r>
            <a:r>
              <a:rPr lang="en-US" b="1" u="sng">
                <a:latin typeface="Times New Roman"/>
                <a:ea typeface="+mn-lt"/>
                <a:cs typeface="+mn-lt"/>
              </a:rPr>
              <a:t>Chong, J.; Zhu, M. Survey of the Study on Ship and Wake Detection in SAR Imagery. Acta Electron. Sin. 2003, 31, 1356–1360.</a:t>
            </a:r>
            <a:endParaRPr lang="en-US">
              <a:latin typeface="Times New Roman"/>
              <a:cs typeface="Times New Roman"/>
            </a:endParaRPr>
          </a:p>
          <a:p>
            <a:pPr algn="just">
              <a:defRPr/>
            </a:pPr>
            <a:r>
              <a:rPr lang="en-US">
                <a:latin typeface="Times New Roman"/>
                <a:ea typeface="+mn-lt"/>
                <a:cs typeface="+mn-lt"/>
              </a:rPr>
              <a:t>In recent years, researches of ship detection using synthetic aperture radar (SAR) images have received considerable attentions in the area of marine remote sensing . The origin and development of ship detection in SAR imagery is </a:t>
            </a:r>
            <a:r>
              <a:rPr lang="en-US" err="1">
                <a:latin typeface="Times New Roman"/>
                <a:ea typeface="+mn-lt"/>
                <a:cs typeface="+mn-lt"/>
              </a:rPr>
              <a:t>reviewed.The</a:t>
            </a:r>
            <a:r>
              <a:rPr lang="en-US">
                <a:latin typeface="Times New Roman"/>
                <a:ea typeface="+mn-lt"/>
                <a:cs typeface="+mn-lt"/>
              </a:rPr>
              <a:t> physical factors that would affect ship and wake are analyzed.</a:t>
            </a:r>
            <a:endParaRPr lang="en-US">
              <a:latin typeface="Times New Roman"/>
              <a:cs typeface="Times New Roman"/>
            </a:endParaRPr>
          </a:p>
          <a:p>
            <a:pPr>
              <a:defRPr/>
            </a:pPr>
            <a:endParaRPr lang="en-US">
              <a:latin typeface="Times New Roman"/>
              <a:cs typeface="Calibri"/>
            </a:endParaRPr>
          </a:p>
          <a:p>
            <a:pPr algn="just">
              <a:defRPr/>
            </a:pPr>
            <a:r>
              <a:rPr lang="en-US" b="1">
                <a:latin typeface="Times New Roman"/>
                <a:ea typeface="+mn-lt"/>
                <a:cs typeface="+mn-lt"/>
              </a:rPr>
              <a:t>[2] </a:t>
            </a:r>
            <a:r>
              <a:rPr lang="en-US" b="1" u="sng">
                <a:latin typeface="Times New Roman"/>
                <a:ea typeface="+mn-lt"/>
                <a:cs typeface="+mn-lt"/>
              </a:rPr>
              <a:t>Xi, Y.; Zhang, X.; Lai, Q.; Li, W.; Lang, H. A New </a:t>
            </a:r>
            <a:r>
              <a:rPr lang="en-US" b="1" u="sng" err="1">
                <a:latin typeface="Times New Roman"/>
                <a:ea typeface="+mn-lt"/>
                <a:cs typeface="+mn-lt"/>
              </a:rPr>
              <a:t>PolSAR</a:t>
            </a:r>
            <a:r>
              <a:rPr lang="en-US" b="1" u="sng">
                <a:latin typeface="Times New Roman"/>
                <a:ea typeface="+mn-lt"/>
                <a:cs typeface="+mn-lt"/>
              </a:rPr>
              <a:t> Ship Detection Metric Fused by Polarimetric Similarity and the Third Eigenvalue of the Coherency Matrix. In Proceedings of the IEEE International Geoscience and Remote Sensing Symposium, Beijing, China, 10–15 July 2016; pp. 112–115</a:t>
            </a:r>
            <a:endParaRPr lang="en-US">
              <a:latin typeface="Times New Roman"/>
              <a:cs typeface="Times New Roman"/>
            </a:endParaRPr>
          </a:p>
          <a:p>
            <a:pPr algn="just">
              <a:defRPr/>
            </a:pPr>
            <a:r>
              <a:rPr lang="en-US">
                <a:latin typeface="Times New Roman"/>
                <a:ea typeface="+mn-lt"/>
                <a:cs typeface="+mn-lt"/>
              </a:rPr>
              <a:t>SAR image used for ship detection, the sea surface echo is weak and changes randomly, which means that the sea surface has an approximate low-rank attribute. The ship echo is strong and the ship is sparsely distributed on the sea surface, which means that the ship has an approximate sparse attribute.</a:t>
            </a:r>
            <a:endParaRPr lang="en-US">
              <a:latin typeface="Times New Roman"/>
              <a:cs typeface="Times New Roman"/>
            </a:endParaRPr>
          </a:p>
          <a:p>
            <a:pPr>
              <a:defRPr/>
            </a:pPr>
            <a:endParaRPr lang="en-US">
              <a:latin typeface="Times New Roman"/>
              <a:cs typeface="Calibri"/>
            </a:endParaRPr>
          </a:p>
          <a:p>
            <a:pPr algn="just">
              <a:defRPr/>
            </a:pPr>
            <a:r>
              <a:rPr lang="en-US" b="1">
                <a:latin typeface="Times New Roman"/>
                <a:ea typeface="+mn-lt"/>
                <a:cs typeface="+mn-lt"/>
              </a:rPr>
              <a:t>[3] </a:t>
            </a:r>
            <a:r>
              <a:rPr lang="en-US" b="1" u="sng">
                <a:latin typeface="Times New Roman"/>
                <a:ea typeface="+mn-lt"/>
                <a:cs typeface="+mn-lt"/>
              </a:rPr>
              <a:t>Yu, W.; Wang, Y.; Liu, H.; He, J. </a:t>
            </a:r>
            <a:r>
              <a:rPr lang="en-US" b="1" u="sng" err="1">
                <a:latin typeface="Times New Roman"/>
                <a:ea typeface="+mn-lt"/>
                <a:cs typeface="+mn-lt"/>
              </a:rPr>
              <a:t>Superpixel</a:t>
            </a:r>
            <a:r>
              <a:rPr lang="en-US" b="1" u="sng">
                <a:latin typeface="Times New Roman"/>
                <a:ea typeface="+mn-lt"/>
                <a:cs typeface="+mn-lt"/>
              </a:rPr>
              <a:t>-Based CFAR Target Detection for High-Resolution SAR Images. IEEE </a:t>
            </a:r>
            <a:r>
              <a:rPr lang="en-US" b="1" u="sng" err="1">
                <a:latin typeface="Times New Roman"/>
                <a:ea typeface="+mn-lt"/>
                <a:cs typeface="+mn-lt"/>
              </a:rPr>
              <a:t>Geosci</a:t>
            </a:r>
            <a:r>
              <a:rPr lang="en-US" b="1" u="sng">
                <a:latin typeface="Times New Roman"/>
                <a:ea typeface="+mn-lt"/>
                <a:cs typeface="+mn-lt"/>
              </a:rPr>
              <a:t>. Remote Sens. Lett. 2016, 13, 730–734.</a:t>
            </a:r>
            <a:endParaRPr lang="en-US">
              <a:latin typeface="Times New Roman"/>
              <a:cs typeface="Times New Roman"/>
            </a:endParaRPr>
          </a:p>
          <a:p>
            <a:pPr algn="just">
              <a:defRPr/>
            </a:pPr>
            <a:r>
              <a:rPr lang="en-US">
                <a:latin typeface="Times New Roman"/>
                <a:ea typeface="+mn-lt"/>
                <a:cs typeface="+mn-lt"/>
              </a:rPr>
              <a:t>In dealing with the problem of target detection in high-resolution Synthetic Aperture Radar (SAR) images, segmenting before detecting is the most commonly used approach. After the image is segmented by the </a:t>
            </a:r>
            <a:r>
              <a:rPr lang="en-US" err="1">
                <a:latin typeface="Times New Roman"/>
                <a:ea typeface="+mn-lt"/>
                <a:cs typeface="+mn-lt"/>
              </a:rPr>
              <a:t>superpixel</a:t>
            </a:r>
            <a:r>
              <a:rPr lang="en-US">
                <a:latin typeface="Times New Roman"/>
                <a:ea typeface="+mn-lt"/>
                <a:cs typeface="+mn-lt"/>
              </a:rPr>
              <a:t> method, the segmented area is usually a mixture of target and background, but the existing regional feature model does not take this into account, and cannot accurately reflect the features of the SAR image.</a:t>
            </a:r>
            <a:endParaRPr lang="en-US">
              <a:latin typeface="Times New Roman"/>
              <a:cs typeface="Times New Roman"/>
            </a:endParaRPr>
          </a:p>
          <a:p>
            <a:pPr>
              <a:defRPr/>
            </a:pPr>
            <a:br>
              <a:rPr lang="en-US"/>
            </a:br>
            <a:endParaRPr lang="en-US"/>
          </a:p>
          <a:p>
            <a:pPr>
              <a:defRPr/>
            </a:pPr>
            <a:br>
              <a:rPr lang="en-US"/>
            </a:br>
            <a:endParaRPr lang="en-US"/>
          </a:p>
          <a:p>
            <a:pPr algn="just">
              <a:defRPr/>
            </a:pPr>
            <a:endParaRPr lang="en-US" sz="2000" b="1" u="sng">
              <a:latin typeface="Times New Roman"/>
              <a:cs typeface="Calibri"/>
            </a:endParaRPr>
          </a:p>
          <a:p>
            <a:pPr>
              <a:defRPr/>
            </a:pPr>
            <a:br>
              <a:rPr lang="en-US"/>
            </a:br>
            <a:endParaRPr lang="en-US" sz="2000">
              <a:latin typeface="Times New Roman"/>
              <a:cs typeface="Times New Roman"/>
            </a:endParaRPr>
          </a:p>
          <a:p>
            <a:pPr algn="just">
              <a:defRPr/>
            </a:pPr>
            <a:endParaRPr lang="en-US" sz="2000" b="1" u="sng">
              <a:latin typeface="Times New Roman"/>
              <a:cs typeface="Calibri"/>
            </a:endParaRPr>
          </a:p>
          <a:p>
            <a:pPr>
              <a:defRPr/>
            </a:pPr>
            <a:br>
              <a:rPr lang="en-US"/>
            </a:br>
            <a:br>
              <a:rPr lang="en-US"/>
            </a:br>
            <a:endParaRPr lang="en-US">
              <a:cs typeface="Calibri"/>
            </a:endParaRPr>
          </a:p>
        </p:txBody>
      </p:sp>
      <p:sp>
        <p:nvSpPr>
          <p:cNvPr id="5" name="Slide Number Placeholder 15">
            <a:extLst>
              <a:ext uri="{FF2B5EF4-FFF2-40B4-BE49-F238E27FC236}">
                <a16:creationId xmlns:a16="http://schemas.microsoft.com/office/drawing/2014/main" id="{5EC12B72-8917-DCD6-C461-D6AE416AE323}"/>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19</a:t>
            </a:fld>
            <a:endParaRPr lang="en-US"/>
          </a:p>
        </p:txBody>
      </p:sp>
    </p:spTree>
    <p:extLst>
      <p:ext uri="{BB962C8B-B14F-4D97-AF65-F5344CB8AC3E}">
        <p14:creationId xmlns:p14="http://schemas.microsoft.com/office/powerpoint/2010/main" val="2507963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40542" y="930218"/>
            <a:ext cx="11884289" cy="8217634"/>
          </a:xfrm>
          <a:prstGeom prst="rect">
            <a:avLst/>
          </a:prstGeom>
          <a:noFill/>
        </p:spPr>
        <p:txBody>
          <a:bodyPr wrap="square" lIns="91440" tIns="45720" rIns="91440" bIns="45720" rtlCol="0" anchor="t">
            <a:spAutoFit/>
          </a:bodyPr>
          <a:lstStyle/>
          <a:p>
            <a:pPr algn="just">
              <a:defRPr/>
            </a:pPr>
            <a:r>
              <a:rPr lang="en-US" b="1">
                <a:latin typeface="Times New Roman"/>
                <a:ea typeface="+mn-lt"/>
                <a:cs typeface="+mn-lt"/>
              </a:rPr>
              <a:t>[4] </a:t>
            </a:r>
            <a:r>
              <a:rPr lang="en-US" b="1" u="sng">
                <a:latin typeface="Times New Roman"/>
                <a:ea typeface="+mn-lt"/>
                <a:cs typeface="+mn-lt"/>
              </a:rPr>
              <a:t>Fan, Q.; Chen, F.; Cheng, M.; Wang, C.; Li, J. A Modified Framework for Ship Detection from Compact Polarization SAR Image. In Proceedings of the IEEE International Geoscience and Remote Sensing Symposium, Valencia, Spain, 22–27 July 2018; pp. 3539–3542.</a:t>
            </a:r>
            <a:endParaRPr lang="en-US">
              <a:latin typeface="Times New Roman"/>
              <a:cs typeface="Times New Roman"/>
            </a:endParaRPr>
          </a:p>
          <a:p>
            <a:pPr algn="just">
              <a:defRPr/>
            </a:pPr>
            <a:r>
              <a:rPr lang="en-US">
                <a:latin typeface="Times New Roman"/>
                <a:ea typeface="+mn-lt"/>
                <a:cs typeface="+mn-lt"/>
              </a:rPr>
              <a:t>Although AIS information was used to verify the labeled dataset over several sub-areas, it is unfortunate that not all labeled ships in this study were supported by AIS data. It is a fact that not all ships on the ocean carry AIS </a:t>
            </a:r>
            <a:r>
              <a:rPr lang="en-US" err="1">
                <a:latin typeface="Times New Roman"/>
                <a:ea typeface="+mn-lt"/>
                <a:cs typeface="+mn-lt"/>
              </a:rPr>
              <a:t>transponders,likewise</a:t>
            </a:r>
            <a:r>
              <a:rPr lang="en-US">
                <a:latin typeface="Times New Roman"/>
                <a:ea typeface="+mn-lt"/>
                <a:cs typeface="+mn-lt"/>
              </a:rPr>
              <a:t>, especially for archived earth observations.</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[5] </a:t>
            </a:r>
            <a:r>
              <a:rPr lang="en-US" b="1" u="sng">
                <a:latin typeface="Times New Roman"/>
                <a:ea typeface="+mn-lt"/>
                <a:cs typeface="+mn-lt"/>
              </a:rPr>
              <a:t>Markopoulos, P.; Dhanaraj, M.; Savakis, A. Adaptive L1-Norm Principal-Component Analysis with Online Outlier Rejection. IEEE J. Sel. Top. Signal Process. 2018, 12, 1131–1143.</a:t>
            </a:r>
            <a:endParaRPr lang="en-US">
              <a:latin typeface="Times New Roman"/>
              <a:cs typeface="Times New Roman"/>
            </a:endParaRPr>
          </a:p>
          <a:p>
            <a:pPr algn="just">
              <a:defRPr/>
            </a:pPr>
            <a:r>
              <a:rPr lang="en-US">
                <a:latin typeface="Times New Roman"/>
                <a:ea typeface="+mn-lt"/>
                <a:cs typeface="+mn-lt"/>
              </a:rPr>
              <a:t>Both these extreme approaches exhibit an unfavorable performance/cost trade-off. In contrast, a preferred method would leverage each new measurement, together with previous ones, to efficiently update the existing bases. The development of such a method is the main contribution of this paper,</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[6] </a:t>
            </a:r>
            <a:r>
              <a:rPr lang="en-US" b="1" u="sng">
                <a:latin typeface="Times New Roman"/>
                <a:ea typeface="+mn-lt"/>
                <a:cs typeface="+mn-lt"/>
              </a:rPr>
              <a:t>Javed, S.; Mahmood, A.; Al-</a:t>
            </a:r>
            <a:r>
              <a:rPr lang="en-US" b="1" u="sng" err="1">
                <a:latin typeface="Times New Roman"/>
                <a:ea typeface="+mn-lt"/>
                <a:cs typeface="+mn-lt"/>
              </a:rPr>
              <a:t>Maadeed</a:t>
            </a:r>
            <a:r>
              <a:rPr lang="en-US" b="1" u="sng">
                <a:latin typeface="Times New Roman"/>
                <a:ea typeface="+mn-lt"/>
                <a:cs typeface="+mn-lt"/>
              </a:rPr>
              <a:t>, S.; </a:t>
            </a:r>
            <a:r>
              <a:rPr lang="en-US" b="1" u="sng" err="1">
                <a:latin typeface="Times New Roman"/>
                <a:ea typeface="+mn-lt"/>
                <a:cs typeface="+mn-lt"/>
              </a:rPr>
              <a:t>Bouwmans</a:t>
            </a:r>
            <a:r>
              <a:rPr lang="en-US" b="1" u="sng">
                <a:latin typeface="Times New Roman"/>
                <a:ea typeface="+mn-lt"/>
                <a:cs typeface="+mn-lt"/>
              </a:rPr>
              <a:t>, T.; Ki Jung, S. Moving Object Detection in Complex Scene Using Spatiotemporal Structured-Sparse RPCA. IEEE Trans. Image Process. 2018, 28, 1007–1022.</a:t>
            </a:r>
            <a:endParaRPr lang="en-US">
              <a:latin typeface="Times New Roman"/>
              <a:cs typeface="Times New Roman"/>
            </a:endParaRPr>
          </a:p>
          <a:p>
            <a:pPr algn="just">
              <a:defRPr/>
            </a:pPr>
            <a:r>
              <a:rPr lang="en-US">
                <a:latin typeface="Times New Roman"/>
                <a:ea typeface="+mn-lt"/>
                <a:cs typeface="+mn-lt"/>
              </a:rPr>
              <a:t>To address this issue, we propose a spatiotemporal structured sparse RPCA algorithm for moving objects detection, where we impose spatial and temporal regularization on the sparse component in the form of graph Laplacians. Each Laplacian corresponds to a multi-feature graph constructed over </a:t>
            </a:r>
            <a:r>
              <a:rPr lang="en-US" err="1">
                <a:latin typeface="Times New Roman"/>
                <a:ea typeface="+mn-lt"/>
                <a:cs typeface="+mn-lt"/>
              </a:rPr>
              <a:t>superpixels</a:t>
            </a:r>
            <a:r>
              <a:rPr lang="en-US">
                <a:latin typeface="Times New Roman"/>
                <a:ea typeface="+mn-lt"/>
                <a:cs typeface="+mn-lt"/>
              </a:rPr>
              <a:t> in the input matrix</a:t>
            </a:r>
            <a:endParaRPr lang="en-US">
              <a:latin typeface="Times New Roman"/>
              <a:cs typeface="Times New Roman"/>
            </a:endParaRPr>
          </a:p>
          <a:p>
            <a:pPr>
              <a:defRPr/>
            </a:pPr>
            <a:br>
              <a:rPr lang="en-US"/>
            </a:br>
            <a:endParaRPr lang="en-US"/>
          </a:p>
          <a:p>
            <a:pPr>
              <a:defRPr/>
            </a:pPr>
            <a:br>
              <a:rPr lang="en-US"/>
            </a:br>
            <a:endParaRPr lang="en-US"/>
          </a:p>
          <a:p>
            <a:pPr algn="just">
              <a:defRPr/>
            </a:pPr>
            <a:endParaRPr lang="en-US" sz="2000" b="1" u="sng">
              <a:latin typeface="Times New Roman"/>
              <a:cs typeface="Calibri"/>
            </a:endParaRPr>
          </a:p>
          <a:p>
            <a:pPr>
              <a:defRPr/>
            </a:pPr>
            <a:br>
              <a:rPr lang="en-US"/>
            </a:br>
            <a:endParaRPr lang="en-US" sz="2000">
              <a:latin typeface="Times New Roman"/>
              <a:cs typeface="Times New Roman"/>
            </a:endParaRPr>
          </a:p>
          <a:p>
            <a:pPr algn="just">
              <a:defRPr/>
            </a:pPr>
            <a:endParaRPr lang="en-US" sz="2000" b="1" u="sng">
              <a:latin typeface="Times New Roman"/>
              <a:cs typeface="Calibri"/>
            </a:endParaRPr>
          </a:p>
          <a:p>
            <a:pPr>
              <a:defRPr/>
            </a:pPr>
            <a:br>
              <a:rPr lang="en-US"/>
            </a:br>
            <a:br>
              <a:rPr lang="en-US"/>
            </a:br>
            <a:endParaRPr lang="en-US">
              <a:cs typeface="Calibri"/>
            </a:endParaRPr>
          </a:p>
        </p:txBody>
      </p:sp>
      <p:sp>
        <p:nvSpPr>
          <p:cNvPr id="5" name="Slide Number Placeholder 15">
            <a:extLst>
              <a:ext uri="{FF2B5EF4-FFF2-40B4-BE49-F238E27FC236}">
                <a16:creationId xmlns:a16="http://schemas.microsoft.com/office/drawing/2014/main" id="{D29741BD-92C5-CB58-B9B2-8C1D23CFD11B}"/>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20</a:t>
            </a:fld>
            <a:endParaRPr lang="en-US"/>
          </a:p>
        </p:txBody>
      </p:sp>
    </p:spTree>
    <p:extLst>
      <p:ext uri="{BB962C8B-B14F-4D97-AF65-F5344CB8AC3E}">
        <p14:creationId xmlns:p14="http://schemas.microsoft.com/office/powerpoint/2010/main" val="426618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40542" y="940656"/>
            <a:ext cx="11852974" cy="8494633"/>
          </a:xfrm>
          <a:prstGeom prst="rect">
            <a:avLst/>
          </a:prstGeom>
          <a:noFill/>
        </p:spPr>
        <p:txBody>
          <a:bodyPr wrap="square" lIns="91440" tIns="45720" rIns="91440" bIns="45720" rtlCol="0" anchor="t">
            <a:spAutoFit/>
          </a:bodyPr>
          <a:lstStyle/>
          <a:p>
            <a:pPr algn="just">
              <a:defRPr/>
            </a:pPr>
            <a:r>
              <a:rPr lang="en-US" b="1">
                <a:latin typeface="Times New Roman"/>
                <a:ea typeface="+mn-lt"/>
                <a:cs typeface="+mn-lt"/>
              </a:rPr>
              <a:t>[7] </a:t>
            </a:r>
            <a:r>
              <a:rPr lang="en-US" b="1" u="sng">
                <a:latin typeface="Times New Roman"/>
                <a:ea typeface="+mn-lt"/>
                <a:cs typeface="+mn-lt"/>
              </a:rPr>
              <a:t>Biondi, F. Low-Rank Plus Sparse Decomposition and Localized Radon Transform for Ship-Wake Detection in Synthetic Aperture Radar Images. IEEE </a:t>
            </a:r>
            <a:r>
              <a:rPr lang="en-US" b="1" u="sng" err="1">
                <a:latin typeface="Times New Roman"/>
                <a:ea typeface="+mn-lt"/>
                <a:cs typeface="+mn-lt"/>
              </a:rPr>
              <a:t>Geosci</a:t>
            </a:r>
            <a:r>
              <a:rPr lang="en-US" b="1" u="sng">
                <a:latin typeface="Times New Roman"/>
                <a:ea typeface="+mn-lt"/>
                <a:cs typeface="+mn-lt"/>
              </a:rPr>
              <a:t>. Remote Sens. Lett. 2018, 15, 117–121. </a:t>
            </a:r>
            <a:endParaRPr lang="en-US">
              <a:latin typeface="Times New Roman"/>
              <a:cs typeface="Times New Roman"/>
            </a:endParaRPr>
          </a:p>
          <a:p>
            <a:pPr algn="just">
              <a:defRPr/>
            </a:pPr>
            <a:r>
              <a:rPr lang="en-US">
                <a:latin typeface="Times New Roman"/>
                <a:ea typeface="+mn-lt"/>
                <a:cs typeface="+mn-lt"/>
              </a:rPr>
              <a:t>The problem in obtaining stable motion estimation of maritime targets is that sea clutter makes wake</a:t>
            </a:r>
            <a:endParaRPr lang="en-US">
              <a:latin typeface="Times New Roman"/>
              <a:cs typeface="Times New Roman"/>
            </a:endParaRPr>
          </a:p>
          <a:p>
            <a:pPr algn="just">
              <a:defRPr/>
            </a:pPr>
            <a:r>
              <a:rPr lang="en-US">
                <a:latin typeface="Times New Roman"/>
                <a:ea typeface="+mn-lt"/>
                <a:cs typeface="+mn-lt"/>
              </a:rPr>
              <a:t>Structure detection and reconnaissance are difﬁcult. This research presents a complete procedure for automatic estimation of maritime target motion parameters by evaluating the generated Kelvin waves detected in synthetic aperture radar (SAR) images.</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[8] </a:t>
            </a:r>
            <a:r>
              <a:rPr lang="en-US" b="1" u="sng">
                <a:latin typeface="Times New Roman"/>
                <a:ea typeface="+mn-lt"/>
                <a:cs typeface="+mn-lt"/>
              </a:rPr>
              <a:t>Li, C.; Yu, Z.; Chen, J. Overview of Techniques for Improving High-resolution Spaceborne SAR Imaging and Image Quality. J. Radars 2019, 8, 717–731.</a:t>
            </a:r>
            <a:endParaRPr lang="en-US">
              <a:latin typeface="Times New Roman"/>
              <a:cs typeface="Times New Roman"/>
            </a:endParaRPr>
          </a:p>
          <a:p>
            <a:pPr algn="just">
              <a:defRPr/>
            </a:pPr>
            <a:r>
              <a:rPr lang="en-US">
                <a:latin typeface="Times New Roman"/>
                <a:ea typeface="+mn-lt"/>
                <a:cs typeface="+mn-lt"/>
              </a:rPr>
              <a:t>The start-stop hypothesis considers that the radar does not move in the time between sending and receiving the signal of spaceborne SAR, but this assumption is not accurate. For this purpose, the literature</a:t>
            </a:r>
            <a:r>
              <a:rPr lang="en-US" baseline="30000">
                <a:latin typeface="Times New Roman"/>
                <a:ea typeface="+mn-lt"/>
                <a:cs typeface="+mn-lt"/>
              </a:rPr>
              <a:t> </a:t>
            </a:r>
            <a:r>
              <a:rPr lang="en-US">
                <a:latin typeface="Times New Roman"/>
                <a:ea typeface="+mn-lt"/>
                <a:cs typeface="+mn-lt"/>
              </a:rPr>
              <a:t>established a two-way slant range model and proposed a strict single-base configuration with an equivalent center time, but it still did not have an explicit expression, which was not conducive to the research of specific imaging methods.</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[9] </a:t>
            </a:r>
            <a:r>
              <a:rPr lang="en-US" b="1" u="sng">
                <a:latin typeface="Times New Roman"/>
                <a:ea typeface="+mn-lt"/>
                <a:cs typeface="+mn-lt"/>
              </a:rPr>
              <a:t>Liu, T.; Yang, Z.; Yang, J.; Gao, G. CFAR Ship Detection Methods Using Compact Polarimetric SAR in a K-Wishart Distribution. IEEE J. Sel. Top. Appl. Earth Obs. Remote Sens. 2019, 12, 3737–3745.  </a:t>
            </a:r>
            <a:endParaRPr lang="en-US">
              <a:latin typeface="Times New Roman"/>
              <a:cs typeface="Times New Roman"/>
            </a:endParaRPr>
          </a:p>
          <a:p>
            <a:pPr algn="just">
              <a:defRPr/>
            </a:pPr>
            <a:r>
              <a:rPr lang="en-US">
                <a:latin typeface="Times New Roman"/>
                <a:ea typeface="+mn-lt"/>
                <a:cs typeface="+mn-lt"/>
              </a:rPr>
              <a:t>Synthetic aperture radar (SAR) is a microwave imaging sensor capable of all-day, all-weather observations of the ground. Therefore, SAR is widely used in disaster investigation, environmental monitoring, target detection and other fields. At present, SAR ship detection has important research value in both the military field</a:t>
            </a:r>
            <a:endParaRPr lang="en-US">
              <a:latin typeface="Times New Roman"/>
              <a:cs typeface="Times New Roman"/>
            </a:endParaRPr>
          </a:p>
          <a:p>
            <a:pPr>
              <a:defRPr/>
            </a:pPr>
            <a:br>
              <a:rPr lang="en-US"/>
            </a:br>
            <a:endParaRPr lang="en-US"/>
          </a:p>
          <a:p>
            <a:pPr>
              <a:defRPr/>
            </a:pPr>
            <a:br>
              <a:rPr lang="en-US"/>
            </a:br>
            <a:endParaRPr lang="en-US"/>
          </a:p>
          <a:p>
            <a:pPr algn="just">
              <a:defRPr/>
            </a:pPr>
            <a:endParaRPr lang="en-US" sz="2000" b="1" u="sng">
              <a:latin typeface="Times New Roman"/>
              <a:cs typeface="Calibri"/>
            </a:endParaRPr>
          </a:p>
          <a:p>
            <a:pPr>
              <a:defRPr/>
            </a:pPr>
            <a:br>
              <a:rPr lang="en-US"/>
            </a:br>
            <a:endParaRPr lang="en-US" sz="2000">
              <a:latin typeface="Times New Roman"/>
              <a:cs typeface="Times New Roman"/>
            </a:endParaRPr>
          </a:p>
          <a:p>
            <a:pPr algn="just">
              <a:defRPr/>
            </a:pPr>
            <a:endParaRPr lang="en-US" sz="2000" b="1" u="sng">
              <a:latin typeface="Times New Roman"/>
              <a:cs typeface="Calibri"/>
            </a:endParaRPr>
          </a:p>
          <a:p>
            <a:pPr>
              <a:defRPr/>
            </a:pPr>
            <a:br>
              <a:rPr lang="en-US"/>
            </a:br>
            <a:br>
              <a:rPr lang="en-US"/>
            </a:br>
            <a:endParaRPr lang="en-US">
              <a:cs typeface="Calibri"/>
            </a:endParaRPr>
          </a:p>
        </p:txBody>
      </p:sp>
      <p:sp>
        <p:nvSpPr>
          <p:cNvPr id="5" name="Slide Number Placeholder 15">
            <a:extLst>
              <a:ext uri="{FF2B5EF4-FFF2-40B4-BE49-F238E27FC236}">
                <a16:creationId xmlns:a16="http://schemas.microsoft.com/office/drawing/2014/main" id="{D496AFB2-0594-E63B-2AC7-6B41A9A59D87}"/>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21</a:t>
            </a:fld>
            <a:endParaRPr lang="en-US"/>
          </a:p>
        </p:txBody>
      </p:sp>
    </p:spTree>
    <p:extLst>
      <p:ext uri="{BB962C8B-B14F-4D97-AF65-F5344CB8AC3E}">
        <p14:creationId xmlns:p14="http://schemas.microsoft.com/office/powerpoint/2010/main" val="4269184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40542" y="888464"/>
            <a:ext cx="11873851" cy="8494633"/>
          </a:xfrm>
          <a:prstGeom prst="rect">
            <a:avLst/>
          </a:prstGeom>
          <a:noFill/>
        </p:spPr>
        <p:txBody>
          <a:bodyPr wrap="square" lIns="91440" tIns="45720" rIns="91440" bIns="45720" rtlCol="0" anchor="t">
            <a:spAutoFit/>
          </a:bodyPr>
          <a:lstStyle/>
          <a:p>
            <a:pPr algn="just">
              <a:defRPr/>
            </a:pPr>
            <a:r>
              <a:rPr lang="en-US" b="1">
                <a:latin typeface="Times New Roman"/>
                <a:ea typeface="+mn-lt"/>
                <a:cs typeface="+mn-lt"/>
              </a:rPr>
              <a:t>[10] </a:t>
            </a:r>
            <a:r>
              <a:rPr lang="en-US" b="1" u="sng">
                <a:latin typeface="Times New Roman"/>
                <a:ea typeface="+mn-lt"/>
                <a:cs typeface="+mn-lt"/>
              </a:rPr>
              <a:t>Li, J.; Tian, J.; Gao, P.; Li, L. Ship Detection and Fine-Grained Recognition in Large-Format Remote Sensing Images Based on Convolutional Neural Network. In Proceedings of the IEEE International Symposium on Geoscience and Remote Sensing (IGARSS), Waikoloa, HI, USA, 26 September–2 October 2020; pp. 2859–2862.</a:t>
            </a:r>
            <a:endParaRPr lang="en-US">
              <a:latin typeface="Times New Roman"/>
              <a:cs typeface="Times New Roman"/>
            </a:endParaRPr>
          </a:p>
          <a:p>
            <a:pPr algn="just">
              <a:defRPr/>
            </a:pPr>
            <a:r>
              <a:rPr lang="en-US">
                <a:latin typeface="Times New Roman"/>
                <a:ea typeface="+mn-lt"/>
                <a:cs typeface="+mn-lt"/>
              </a:rPr>
              <a:t>Ship detection and fine-grained recognition in large-format remote sensing image are an important research direction in the field of remote sensing image detection. But less research has been done in this area. Aiming at this problem, this paper constructs a large-format remote sensing image ship target dataset with ship category information, and proposes a background filtering network and a ship fine-grained classification network.</a:t>
            </a:r>
            <a:r>
              <a:rPr lang="en-US" b="1" u="sng">
                <a:latin typeface="Times New Roman"/>
                <a:ea typeface="+mn-lt"/>
                <a:cs typeface="+mn-lt"/>
              </a:rPr>
              <a:t> </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[11] </a:t>
            </a:r>
            <a:r>
              <a:rPr lang="en-US" b="1" u="sng">
                <a:latin typeface="Times New Roman"/>
                <a:ea typeface="+mn-lt"/>
                <a:cs typeface="+mn-lt"/>
              </a:rPr>
              <a:t>Ai, J.; Cao, Z.; Xing, M. An Adaptive-trimming-depth Based CFAR Detector of Heterogeneous Environment in SAR Imagery. Remote Sens. Lett. 2020, 11, 730–738.</a:t>
            </a:r>
            <a:endParaRPr lang="en-US">
              <a:latin typeface="Times New Roman"/>
              <a:cs typeface="Times New Roman"/>
            </a:endParaRPr>
          </a:p>
          <a:p>
            <a:pPr algn="just">
              <a:defRPr/>
            </a:pPr>
            <a:r>
              <a:rPr lang="en-US">
                <a:latin typeface="Times New Roman"/>
                <a:ea typeface="+mn-lt"/>
                <a:cs typeface="+mn-lt"/>
              </a:rPr>
              <a:t>Traditional CFAR detectors generally use all samples in the background window for parameter estimation. However, in the heterogeneous regions, these detectors will overestimate the parameters used for statistical modelling due to the interference of high-intensity interference pixels such as adjacent ships, ghosts, breakwaters and azimuth ambiguity</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[12] </a:t>
            </a:r>
            <a:r>
              <a:rPr lang="en-US" b="1" u="sng">
                <a:latin typeface="Times New Roman"/>
                <a:ea typeface="+mn-lt"/>
                <a:cs typeface="+mn-lt"/>
              </a:rPr>
              <a:t>Ai, J.; Cao, Z.; Mao, Y.; Wang, H.; Wang, F.; </a:t>
            </a:r>
            <a:r>
              <a:rPr lang="en-US" b="1" u="sng" err="1">
                <a:latin typeface="Times New Roman"/>
                <a:ea typeface="+mn-lt"/>
                <a:cs typeface="+mn-lt"/>
              </a:rPr>
              <a:t>Jin</a:t>
            </a:r>
            <a:r>
              <a:rPr lang="en-US" b="1" u="sng">
                <a:latin typeface="Times New Roman"/>
                <a:ea typeface="+mn-lt"/>
                <a:cs typeface="+mn-lt"/>
              </a:rPr>
              <a:t>, J. An Improved Bilateral CFAR Ship Detection Algorithm for SAR Image in Complex Environment. J. Radars 2021, 10, 499–515.</a:t>
            </a:r>
            <a:endParaRPr lang="en-US">
              <a:latin typeface="Times New Roman"/>
              <a:cs typeface="Times New Roman"/>
            </a:endParaRPr>
          </a:p>
          <a:p>
            <a:pPr algn="just">
              <a:defRPr/>
            </a:pPr>
            <a:r>
              <a:rPr lang="en-US">
                <a:latin typeface="Times New Roman"/>
                <a:ea typeface="+mn-lt"/>
                <a:cs typeface="+mn-lt"/>
              </a:rPr>
              <a:t>The intensity level division based on the nonuniform quantization method can improve the similarity and contrast information of weak targets, leading to improved ship detection rate. The information fusion of strength spatial domain is to fuse the spatial similarity, distance direction and strength information, which can further improve the detection rate and describe the ship structure information.</a:t>
            </a:r>
            <a:endParaRPr lang="en-US">
              <a:latin typeface="Times New Roman"/>
              <a:cs typeface="Times New Roman"/>
            </a:endParaRPr>
          </a:p>
          <a:p>
            <a:pPr>
              <a:defRPr/>
            </a:pPr>
            <a:br>
              <a:rPr lang="en-US"/>
            </a:br>
            <a:br>
              <a:rPr lang="en-US"/>
            </a:br>
            <a:endParaRPr lang="en-US">
              <a:cs typeface="Calibri"/>
            </a:endParaRPr>
          </a:p>
          <a:p>
            <a:pPr algn="just">
              <a:defRPr/>
            </a:pPr>
            <a:endParaRPr lang="en-US" sz="2000" b="1" u="sng">
              <a:latin typeface="Times New Roman"/>
              <a:cs typeface="Calibri"/>
            </a:endParaRPr>
          </a:p>
          <a:p>
            <a:pPr>
              <a:defRPr/>
            </a:pPr>
            <a:br>
              <a:rPr lang="en-US"/>
            </a:br>
            <a:endParaRPr lang="en-US" sz="2000">
              <a:latin typeface="Times New Roman"/>
              <a:cs typeface="Times New Roman"/>
            </a:endParaRPr>
          </a:p>
          <a:p>
            <a:pPr algn="just">
              <a:defRPr/>
            </a:pPr>
            <a:endParaRPr lang="en-US" sz="2000" b="1" u="sng">
              <a:latin typeface="Times New Roman"/>
              <a:cs typeface="Calibri"/>
            </a:endParaRPr>
          </a:p>
          <a:p>
            <a:pPr>
              <a:defRPr/>
            </a:pPr>
            <a:br>
              <a:rPr lang="en-US"/>
            </a:br>
            <a:br>
              <a:rPr lang="en-US"/>
            </a:br>
            <a:endParaRPr lang="en-US">
              <a:cs typeface="Calibri"/>
            </a:endParaRPr>
          </a:p>
        </p:txBody>
      </p:sp>
      <p:sp>
        <p:nvSpPr>
          <p:cNvPr id="5" name="Slide Number Placeholder 15">
            <a:extLst>
              <a:ext uri="{FF2B5EF4-FFF2-40B4-BE49-F238E27FC236}">
                <a16:creationId xmlns:a16="http://schemas.microsoft.com/office/drawing/2014/main" id="{63549EEC-E660-E0CE-F163-587A6D9D89F8}"/>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22</a:t>
            </a:fld>
            <a:endParaRPr lang="en-US"/>
          </a:p>
        </p:txBody>
      </p:sp>
    </p:spTree>
    <p:extLst>
      <p:ext uri="{BB962C8B-B14F-4D97-AF65-F5344CB8AC3E}">
        <p14:creationId xmlns:p14="http://schemas.microsoft.com/office/powerpoint/2010/main" val="25981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40542" y="909341"/>
            <a:ext cx="11873850" cy="6524863"/>
          </a:xfrm>
          <a:prstGeom prst="rect">
            <a:avLst/>
          </a:prstGeom>
          <a:noFill/>
        </p:spPr>
        <p:txBody>
          <a:bodyPr wrap="square" lIns="91440" tIns="45720" rIns="91440" bIns="45720" rtlCol="0" anchor="t">
            <a:spAutoFit/>
          </a:bodyPr>
          <a:lstStyle/>
          <a:p>
            <a:pPr algn="just">
              <a:defRPr/>
            </a:pPr>
            <a:r>
              <a:rPr lang="en-US" b="1">
                <a:latin typeface="Times New Roman"/>
                <a:ea typeface="+mn-lt"/>
                <a:cs typeface="+mn-lt"/>
              </a:rPr>
              <a:t>[13]</a:t>
            </a:r>
            <a:r>
              <a:rPr lang="en-US" b="1" u="sng">
                <a:latin typeface="Times New Roman"/>
                <a:ea typeface="+mn-lt"/>
                <a:cs typeface="+mn-lt"/>
              </a:rPr>
              <a:t> Liu, T.; Yang, Z.; Jiang, Y.; Gao, G. Review of Ship Detection in Polarimetric Synthetic Aperture Imagery. J. Radars 2021, 10, 1–19.</a:t>
            </a:r>
            <a:endParaRPr lang="en-US">
              <a:latin typeface="Times New Roman"/>
              <a:cs typeface="Times New Roman"/>
            </a:endParaRPr>
          </a:p>
          <a:p>
            <a:pPr algn="just">
              <a:defRPr/>
            </a:pPr>
            <a:r>
              <a:rPr lang="en-US">
                <a:latin typeface="Times New Roman"/>
                <a:ea typeface="+mn-lt"/>
                <a:cs typeface="+mn-lt"/>
              </a:rPr>
              <a:t>Various sensing and imaging techniques are developed to record different information from four primary physical quantities related to the optical field: intensity, wavelength, phase, and polarization. For example, traditional monochromatic sensors measure intensity information of optical radiation in a single wavelength. Spectral sensors, such as color cameras and multispectral devices, measure intensity information in multiple wavelengths simultaneously</a:t>
            </a:r>
            <a:endParaRPr lang="en-US">
              <a:latin typeface="Times New Roman"/>
              <a:cs typeface="Times New Roman"/>
            </a:endParaRPr>
          </a:p>
          <a:p>
            <a:pPr algn="just">
              <a:defRPr/>
            </a:pPr>
            <a:endParaRPr lang="en-US">
              <a:latin typeface="Times New Roman"/>
              <a:cs typeface="Times New Roman"/>
            </a:endParaRPr>
          </a:p>
          <a:p>
            <a:pPr algn="just">
              <a:defRPr/>
            </a:pPr>
            <a:r>
              <a:rPr lang="en-US" b="1">
                <a:latin typeface="Times New Roman"/>
                <a:ea typeface="+mn-lt"/>
                <a:cs typeface="+mn-lt"/>
              </a:rPr>
              <a:t>[14] </a:t>
            </a:r>
            <a:r>
              <a:rPr lang="en-US" b="1" u="sng">
                <a:latin typeface="Times New Roman"/>
                <a:ea typeface="+mn-lt"/>
                <a:cs typeface="+mn-lt"/>
              </a:rPr>
              <a:t>Zou, B.; Qiu, Y.; Zhang, L. Ship Detection Using </a:t>
            </a:r>
            <a:r>
              <a:rPr lang="en-US" b="1" u="sng" err="1">
                <a:latin typeface="Times New Roman"/>
                <a:ea typeface="+mn-lt"/>
                <a:cs typeface="+mn-lt"/>
              </a:rPr>
              <a:t>PolSAR</a:t>
            </a:r>
            <a:r>
              <a:rPr lang="en-US" b="1" u="sng">
                <a:latin typeface="Times New Roman"/>
                <a:ea typeface="+mn-lt"/>
                <a:cs typeface="+mn-lt"/>
              </a:rPr>
              <a:t> Images Based on Simulated Annealing by Fuzzy Matching. IEEE </a:t>
            </a:r>
            <a:r>
              <a:rPr lang="en-US" b="1" u="sng" err="1">
                <a:latin typeface="Times New Roman"/>
                <a:ea typeface="+mn-lt"/>
                <a:cs typeface="+mn-lt"/>
              </a:rPr>
              <a:t>Geosci</a:t>
            </a:r>
            <a:r>
              <a:rPr lang="en-US" b="1" u="sng">
                <a:latin typeface="Times New Roman"/>
                <a:ea typeface="+mn-lt"/>
                <a:cs typeface="+mn-lt"/>
              </a:rPr>
              <a:t>. Remote Sens. Lett. 2022, 19, 1–5.</a:t>
            </a:r>
            <a:endParaRPr lang="en-US">
              <a:latin typeface="Times New Roman"/>
              <a:cs typeface="Times New Roman"/>
            </a:endParaRPr>
          </a:p>
          <a:p>
            <a:pPr algn="just">
              <a:defRPr/>
            </a:pPr>
            <a:r>
              <a:rPr lang="en-US">
                <a:latin typeface="Times New Roman"/>
                <a:ea typeface="+mn-lt"/>
                <a:cs typeface="+mn-lt"/>
              </a:rPr>
              <a:t>The detection statistics are binarized according to the local threshold set by the detection statistic value of the </a:t>
            </a:r>
            <a:r>
              <a:rPr lang="en-US" err="1">
                <a:latin typeface="Times New Roman"/>
                <a:ea typeface="+mn-lt"/>
                <a:cs typeface="+mn-lt"/>
              </a:rPr>
              <a:t>keypoint</a:t>
            </a:r>
            <a:r>
              <a:rPr lang="en-US">
                <a:latin typeface="Times New Roman"/>
                <a:ea typeface="+mn-lt"/>
                <a:cs typeface="+mn-lt"/>
              </a:rPr>
              <a:t> to complete the ship detection. Experiments on three data sets obtained from the RADARSAT-2 and AIRSAR quad-polarization data demonstrate that the proposed detector is effective for ship detection. </a:t>
            </a:r>
            <a:endParaRPr lang="en-US">
              <a:latin typeface="Times New Roman"/>
              <a:cs typeface="Times New Roman"/>
            </a:endParaRPr>
          </a:p>
          <a:p>
            <a:pPr>
              <a:defRPr/>
            </a:pPr>
            <a:br>
              <a:rPr lang="en-US"/>
            </a:br>
            <a:endParaRPr lang="en-US" sz="1600">
              <a:latin typeface="Times New Roman"/>
              <a:cs typeface="Times New Roman"/>
            </a:endParaRPr>
          </a:p>
          <a:p>
            <a:pPr>
              <a:defRPr/>
            </a:pPr>
            <a:br>
              <a:rPr lang="en-US"/>
            </a:br>
            <a:endParaRPr lang="en-US"/>
          </a:p>
          <a:p>
            <a:pPr algn="just">
              <a:defRPr/>
            </a:pPr>
            <a:endParaRPr lang="en-US" sz="2000" b="1" u="sng">
              <a:latin typeface="Times New Roman"/>
              <a:cs typeface="Calibri"/>
            </a:endParaRPr>
          </a:p>
          <a:p>
            <a:pPr>
              <a:defRPr/>
            </a:pPr>
            <a:br>
              <a:rPr lang="en-US"/>
            </a:br>
            <a:endParaRPr lang="en-US" sz="2000">
              <a:latin typeface="Times New Roman"/>
              <a:cs typeface="Times New Roman"/>
            </a:endParaRPr>
          </a:p>
          <a:p>
            <a:pPr algn="just">
              <a:defRPr/>
            </a:pPr>
            <a:endParaRPr lang="en-US" sz="2000" b="1" u="sng">
              <a:latin typeface="Times New Roman"/>
              <a:cs typeface="Calibri"/>
            </a:endParaRPr>
          </a:p>
          <a:p>
            <a:pPr>
              <a:defRPr/>
            </a:pPr>
            <a:br>
              <a:rPr lang="en-US"/>
            </a:br>
            <a:br>
              <a:rPr lang="en-US"/>
            </a:br>
            <a:endParaRPr lang="en-US">
              <a:cs typeface="Calibri"/>
            </a:endParaRPr>
          </a:p>
        </p:txBody>
      </p:sp>
      <p:sp>
        <p:nvSpPr>
          <p:cNvPr id="5" name="Slide Number Placeholder 15">
            <a:extLst>
              <a:ext uri="{FF2B5EF4-FFF2-40B4-BE49-F238E27FC236}">
                <a16:creationId xmlns:a16="http://schemas.microsoft.com/office/drawing/2014/main" id="{1F08F41A-2AC6-25D6-F028-05D47073F195}"/>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23</a:t>
            </a:fld>
            <a:endParaRPr lang="en-US"/>
          </a:p>
        </p:txBody>
      </p:sp>
    </p:spTree>
    <p:extLst>
      <p:ext uri="{BB962C8B-B14F-4D97-AF65-F5344CB8AC3E}">
        <p14:creationId xmlns:p14="http://schemas.microsoft.com/office/powerpoint/2010/main" val="546603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115734" y="898903"/>
            <a:ext cx="7654586" cy="6001643"/>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uLnTx/>
                <a:uFillTx/>
                <a:latin typeface="Times New Roman"/>
                <a:cs typeface="Arial"/>
              </a:rPr>
              <a:t>SWOT Analysis</a:t>
            </a:r>
            <a:endParaRPr lang="en-US"/>
          </a:p>
          <a:p>
            <a:pPr algn="just">
              <a:defRPr/>
            </a:pPr>
            <a:endParaRPr lang="en-US" sz="2000">
              <a:latin typeface="Times New Roman"/>
              <a:cs typeface="Times New Roman"/>
            </a:endParaRPr>
          </a:p>
          <a:p>
            <a:pPr algn="just">
              <a:defRPr/>
            </a:pPr>
            <a:r>
              <a:rPr lang="en-US" sz="2000" b="1">
                <a:latin typeface="Times New Roman"/>
                <a:ea typeface="+mn-lt"/>
                <a:cs typeface="+mn-lt"/>
              </a:rPr>
              <a:t>STRENGTH:</a:t>
            </a:r>
            <a:endParaRPr lang="en-US" sz="2000">
              <a:latin typeface="Times New Roman"/>
              <a:cs typeface="Times New Roman"/>
            </a:endParaRPr>
          </a:p>
          <a:p>
            <a:pPr algn="just">
              <a:defRPr/>
            </a:pPr>
            <a:r>
              <a:rPr lang="en-US" sz="2000">
                <a:latin typeface="Times New Roman"/>
                <a:ea typeface="+mn-lt"/>
                <a:cs typeface="+mn-lt"/>
              </a:rPr>
              <a:t>The model will have an ability to learn and analyze the images accurately.</a:t>
            </a:r>
            <a:endParaRPr lang="en-US" sz="2000">
              <a:latin typeface="Times New Roman"/>
              <a:cs typeface="Times New Roman"/>
            </a:endParaRPr>
          </a:p>
          <a:p>
            <a:pPr algn="just">
              <a:defRPr/>
            </a:pPr>
            <a:endParaRPr lang="en-US" sz="2000">
              <a:latin typeface="Times New Roman"/>
              <a:cs typeface="Times New Roman"/>
            </a:endParaRPr>
          </a:p>
          <a:p>
            <a:pPr algn="just">
              <a:defRPr/>
            </a:pPr>
            <a:r>
              <a:rPr lang="en-US" sz="2000" b="1">
                <a:latin typeface="Times New Roman"/>
                <a:ea typeface="+mn-lt"/>
                <a:cs typeface="+mn-lt"/>
              </a:rPr>
              <a:t>WEAKNESS: </a:t>
            </a:r>
            <a:endParaRPr lang="en-US" sz="2000">
              <a:latin typeface="Times New Roman"/>
              <a:cs typeface="Times New Roman"/>
            </a:endParaRPr>
          </a:p>
          <a:p>
            <a:pPr algn="just">
              <a:defRPr/>
            </a:pPr>
            <a:r>
              <a:rPr lang="en-US" sz="2000">
                <a:latin typeface="Times New Roman"/>
                <a:ea typeface="+mn-lt"/>
                <a:cs typeface="+mn-lt"/>
              </a:rPr>
              <a:t>It works as a black box and takes time in computations.</a:t>
            </a:r>
            <a:endParaRPr lang="en-US" sz="2000">
              <a:latin typeface="Times New Roman"/>
              <a:cs typeface="Times New Roman"/>
            </a:endParaRPr>
          </a:p>
          <a:p>
            <a:pPr algn="just">
              <a:defRPr/>
            </a:pPr>
            <a:r>
              <a:rPr lang="en-US" sz="2000">
                <a:latin typeface="Times New Roman"/>
                <a:ea typeface="+mn-lt"/>
                <a:cs typeface="+mn-lt"/>
              </a:rPr>
              <a:t>The complexities that are taking place in hidden layers remains unknown to us.</a:t>
            </a:r>
            <a:endParaRPr lang="en-US" sz="2000">
              <a:latin typeface="Times New Roman"/>
              <a:cs typeface="Times New Roman"/>
            </a:endParaRPr>
          </a:p>
          <a:p>
            <a:pPr algn="just">
              <a:defRPr/>
            </a:pPr>
            <a:endParaRPr lang="en-US">
              <a:cs typeface="Calibri"/>
            </a:endParaRPr>
          </a:p>
          <a:p>
            <a:pPr algn="just">
              <a:defRPr/>
            </a:pPr>
            <a:r>
              <a:rPr lang="en-US" sz="2000" b="1">
                <a:latin typeface="Times New Roman"/>
                <a:ea typeface="+mn-lt"/>
                <a:cs typeface="+mn-lt"/>
              </a:rPr>
              <a:t>OPPORTUNITIES:</a:t>
            </a:r>
            <a:r>
              <a:rPr lang="en-US" sz="2000">
                <a:latin typeface="Times New Roman"/>
                <a:ea typeface="+mn-lt"/>
                <a:cs typeface="+mn-lt"/>
              </a:rPr>
              <a:t> </a:t>
            </a:r>
            <a:endParaRPr lang="en-US" sz="2000">
              <a:latin typeface="Times New Roman"/>
              <a:cs typeface="Times New Roman"/>
            </a:endParaRPr>
          </a:p>
          <a:p>
            <a:pPr algn="just">
              <a:defRPr/>
            </a:pPr>
            <a:r>
              <a:rPr lang="en-US" sz="2000">
                <a:latin typeface="Times New Roman"/>
                <a:ea typeface="+mn-lt"/>
                <a:cs typeface="+mn-lt"/>
              </a:rPr>
              <a:t>The model can be used to solve real world problems accurately.</a:t>
            </a:r>
            <a:endParaRPr lang="en-US" sz="2000">
              <a:latin typeface="Times New Roman"/>
              <a:cs typeface="Times New Roman"/>
            </a:endParaRPr>
          </a:p>
          <a:p>
            <a:pPr algn="just">
              <a:defRPr/>
            </a:pPr>
            <a:endParaRPr lang="en-US" sz="2000">
              <a:latin typeface="Times New Roman"/>
              <a:cs typeface="Times New Roman"/>
            </a:endParaRPr>
          </a:p>
          <a:p>
            <a:pPr algn="just">
              <a:defRPr/>
            </a:pPr>
            <a:r>
              <a:rPr lang="en-US" sz="2000" b="1">
                <a:latin typeface="Times New Roman"/>
                <a:ea typeface="+mn-lt"/>
                <a:cs typeface="+mn-lt"/>
              </a:rPr>
              <a:t>THREAT: </a:t>
            </a:r>
            <a:endParaRPr lang="en-US" sz="2000">
              <a:latin typeface="Times New Roman"/>
              <a:cs typeface="Times New Roman"/>
            </a:endParaRPr>
          </a:p>
          <a:p>
            <a:pPr algn="just">
              <a:defRPr/>
            </a:pPr>
            <a:r>
              <a:rPr lang="en-US" sz="2000">
                <a:latin typeface="Times New Roman"/>
                <a:ea typeface="+mn-lt"/>
                <a:cs typeface="+mn-lt"/>
              </a:rPr>
              <a:t>If the system corrupts it can affect our cache memory.</a:t>
            </a:r>
            <a:endParaRPr lang="en-US" sz="2000">
              <a:latin typeface="Times New Roman"/>
              <a:cs typeface="Times New Roman"/>
            </a:endParaRPr>
          </a:p>
          <a:p>
            <a:pPr algn="just">
              <a:defRPr/>
            </a:pPr>
            <a:r>
              <a:rPr lang="en-US" sz="2000">
                <a:latin typeface="Times New Roman"/>
                <a:ea typeface="+mn-lt"/>
                <a:cs typeface="+mn-lt"/>
              </a:rPr>
              <a:t> it can drastically affect our GPU and CPU.</a:t>
            </a:r>
            <a:endParaRPr lang="en-US" sz="2000">
              <a:latin typeface="Times New Roman"/>
              <a:cs typeface="Times New Roman"/>
            </a:endParaRPr>
          </a:p>
          <a:p>
            <a:pPr>
              <a:defRPr/>
            </a:pPr>
            <a:br>
              <a:rPr lang="en-US"/>
            </a:br>
            <a:endParaRPr lang="en-US" sz="2000">
              <a:latin typeface="Times New Roman"/>
              <a:cs typeface="Times New Roman"/>
            </a:endParaRPr>
          </a:p>
        </p:txBody>
      </p:sp>
      <p:pic>
        <p:nvPicPr>
          <p:cNvPr id="5" name="Picture 5">
            <a:extLst>
              <a:ext uri="{FF2B5EF4-FFF2-40B4-BE49-F238E27FC236}">
                <a16:creationId xmlns:a16="http://schemas.microsoft.com/office/drawing/2014/main" id="{1650CB7D-BA48-7151-4DE7-66289934F8F4}"/>
              </a:ext>
            </a:extLst>
          </p:cNvPr>
          <p:cNvPicPr>
            <a:picLocks noChangeAspect="1"/>
          </p:cNvPicPr>
          <p:nvPr/>
        </p:nvPicPr>
        <p:blipFill>
          <a:blip r:embed="rId2"/>
          <a:stretch>
            <a:fillRect/>
          </a:stretch>
        </p:blipFill>
        <p:spPr>
          <a:xfrm>
            <a:off x="7762695" y="1196376"/>
            <a:ext cx="4261937" cy="4158467"/>
          </a:xfrm>
          <a:prstGeom prst="rect">
            <a:avLst/>
          </a:prstGeom>
        </p:spPr>
      </p:pic>
      <p:sp>
        <p:nvSpPr>
          <p:cNvPr id="6" name="Slide Number Placeholder 15">
            <a:extLst>
              <a:ext uri="{FF2B5EF4-FFF2-40B4-BE49-F238E27FC236}">
                <a16:creationId xmlns:a16="http://schemas.microsoft.com/office/drawing/2014/main" id="{5B0C5381-C1A1-6F73-FA93-F3959C86CD04}"/>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24</a:t>
            </a:fld>
            <a:endParaRPr lang="en-US"/>
          </a:p>
        </p:txBody>
      </p:sp>
      <p:sp>
        <p:nvSpPr>
          <p:cNvPr id="7" name="TextBox 6">
            <a:extLst>
              <a:ext uri="{FF2B5EF4-FFF2-40B4-BE49-F238E27FC236}">
                <a16:creationId xmlns:a16="http://schemas.microsoft.com/office/drawing/2014/main" id="{0E030216-7B44-E0A1-4415-BD32B59C2970}"/>
              </a:ext>
            </a:extLst>
          </p:cNvPr>
          <p:cNvSpPr txBox="1"/>
          <p:nvPr/>
        </p:nvSpPr>
        <p:spPr>
          <a:xfrm>
            <a:off x="9177646" y="5427024"/>
            <a:ext cx="2228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No.6: SWOT Analysis</a:t>
            </a:r>
            <a:endParaRPr lang="en-US" sz="1200" dirty="0">
              <a:cs typeface="Calibri"/>
            </a:endParaRPr>
          </a:p>
        </p:txBody>
      </p:sp>
    </p:spTree>
    <p:extLst>
      <p:ext uri="{BB962C8B-B14F-4D97-AF65-F5344CB8AC3E}">
        <p14:creationId xmlns:p14="http://schemas.microsoft.com/office/powerpoint/2010/main" val="322441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Objective</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33401"/>
            <a:ext cx="9901002" cy="5878532"/>
          </a:xfrm>
          <a:prstGeom prst="rect">
            <a:avLst/>
          </a:prstGeom>
          <a:noFill/>
        </p:spPr>
        <p:txBody>
          <a:bodyPr wrap="square" lIns="91440" tIns="45720" rIns="91440" bIns="45720" rtlCol="0" anchor="t">
            <a:spAutoFit/>
          </a:bodyPr>
          <a:lstStyle/>
          <a:p>
            <a:r>
              <a:rPr lang="en-US" sz="2800" b="1">
                <a:latin typeface="Arial"/>
                <a:cs typeface="Arial"/>
              </a:rPr>
              <a:t>Main Objective</a:t>
            </a:r>
          </a:p>
          <a:p>
            <a:pPr algn="just"/>
            <a:endParaRPr lang="en-US" sz="2800" b="1">
              <a:latin typeface="Times New Roman"/>
              <a:ea typeface="+mn-lt"/>
              <a:cs typeface="Arial"/>
            </a:endParaRPr>
          </a:p>
          <a:p>
            <a:pPr marL="285750" indent="-285750" algn="just">
              <a:buFont typeface="Arial"/>
              <a:buChar char="•"/>
            </a:pPr>
            <a:r>
              <a:rPr lang="en-US" sz="2000">
                <a:latin typeface="Times New Roman"/>
                <a:ea typeface="+mn-lt"/>
                <a:cs typeface="+mn-lt"/>
              </a:rPr>
              <a:t>To design and develop a deep learning model that can accurately detect and localize ships in satellite imagery.</a:t>
            </a:r>
            <a:endParaRPr lang="en-US" sz="2000">
              <a:latin typeface="Times New Roman"/>
              <a:cs typeface="Times New Roman"/>
            </a:endParaRPr>
          </a:p>
          <a:p>
            <a:pPr marL="285750" indent="-285750" algn="just">
              <a:buFont typeface="Arial"/>
              <a:buChar char="•"/>
            </a:pPr>
            <a:endParaRPr lang="en-US" sz="2000">
              <a:latin typeface="Times New Roman"/>
              <a:ea typeface="+mn-lt"/>
              <a:cs typeface="+mn-lt"/>
            </a:endParaRPr>
          </a:p>
          <a:p>
            <a:pPr marL="285750" indent="-285750" algn="just">
              <a:buFont typeface="Arial"/>
              <a:buChar char="•"/>
            </a:pPr>
            <a:r>
              <a:rPr lang="en-US" sz="2000">
                <a:latin typeface="Times New Roman"/>
                <a:ea typeface="+mn-lt"/>
                <a:cs typeface="+mn-lt"/>
              </a:rPr>
              <a:t>To collect and preprocess a large dataset of satellite imagery with labeled ship locations, to be used for training and testing the deep learning model.</a:t>
            </a:r>
            <a:endParaRPr lang="en-US" sz="2000">
              <a:latin typeface="Times New Roman"/>
              <a:cs typeface="Times New Roman"/>
            </a:endParaRPr>
          </a:p>
          <a:p>
            <a:pPr marL="285750" indent="-285750" algn="just">
              <a:buFont typeface="Arial"/>
              <a:buChar char="•"/>
            </a:pPr>
            <a:endParaRPr lang="en-US" sz="2000">
              <a:latin typeface="Times New Roman"/>
              <a:ea typeface="+mn-lt"/>
              <a:cs typeface="+mn-lt"/>
            </a:endParaRPr>
          </a:p>
          <a:p>
            <a:pPr marL="285750" indent="-285750" algn="just">
              <a:buFont typeface="Arial"/>
              <a:buChar char="•"/>
            </a:pPr>
            <a:r>
              <a:rPr lang="en-US" sz="2000">
                <a:latin typeface="Times New Roman"/>
                <a:ea typeface="+mn-lt"/>
                <a:cs typeface="+mn-lt"/>
              </a:rPr>
              <a:t>To investigate and compare different deep learning architectures and techniques, such as convolutional neural networks (CNNs), recurrent neural networks (RNNs), and transfer learning, to identify the most effective approach for ship detection and localization.</a:t>
            </a:r>
            <a:endParaRPr lang="en-US" sz="2000">
              <a:latin typeface="Times New Roman"/>
              <a:cs typeface="Times New Roman"/>
            </a:endParaRPr>
          </a:p>
          <a:p>
            <a:pPr marL="285750" indent="-285750" algn="just">
              <a:buFont typeface="Arial"/>
              <a:buChar char="•"/>
            </a:pPr>
            <a:endParaRPr lang="en-US" sz="2000">
              <a:latin typeface="Times New Roman"/>
              <a:cs typeface="Calibri"/>
            </a:endParaRPr>
          </a:p>
          <a:p>
            <a:pPr marL="285750" indent="-285750" algn="just">
              <a:buFont typeface="Arial"/>
              <a:buChar char="•"/>
            </a:pPr>
            <a:r>
              <a:rPr lang="en-US" sz="2000">
                <a:latin typeface="Times New Roman"/>
                <a:cs typeface="Times New Roman"/>
              </a:rPr>
              <a:t>To evaluate the performance of the deep learning model on a variety of real-world satellite imagery datasets, including images taken in different weather and lighting conditions, and from different satellite platforms.</a:t>
            </a:r>
            <a:endParaRPr lang="en-US" sz="2000">
              <a:latin typeface="Times New Roman"/>
              <a:cs typeface="Calibri"/>
            </a:endParaRPr>
          </a:p>
          <a:p>
            <a:endParaRPr lang="en-US" sz="2000" b="1">
              <a:latin typeface="Times New Roman"/>
              <a:cs typeface="Arial"/>
            </a:endParaRPr>
          </a:p>
          <a:p>
            <a:pPr marL="285750" indent="-285750" algn="just">
              <a:buFont typeface="Arial"/>
              <a:buChar char="•"/>
            </a:pPr>
            <a:endParaRPr lang="en-US" sz="2000">
              <a:latin typeface="Times New Roman"/>
              <a:cs typeface="Calibri"/>
            </a:endParaRPr>
          </a:p>
          <a:p>
            <a:endParaRPr lang="en-US" sz="2000" b="1">
              <a:latin typeface="Times New Roman"/>
              <a:cs typeface="Arial" panose="020B0604020202020204" pitchFamily="34" charset="0"/>
            </a:endParaRPr>
          </a:p>
        </p:txBody>
      </p:sp>
      <p:sp>
        <p:nvSpPr>
          <p:cNvPr id="5" name="Slide Number Placeholder 15">
            <a:extLst>
              <a:ext uri="{FF2B5EF4-FFF2-40B4-BE49-F238E27FC236}">
                <a16:creationId xmlns:a16="http://schemas.microsoft.com/office/drawing/2014/main" id="{5A0E5D46-A875-1866-05A0-F0AC0755284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25</a:t>
            </a:fld>
            <a:endParaRPr lang="en-US"/>
          </a:p>
        </p:txBody>
      </p:sp>
    </p:spTree>
    <p:extLst>
      <p:ext uri="{BB962C8B-B14F-4D97-AF65-F5344CB8AC3E}">
        <p14:creationId xmlns:p14="http://schemas.microsoft.com/office/powerpoint/2010/main" val="231400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Objective</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200822" y="833401"/>
            <a:ext cx="10560644" cy="4154984"/>
          </a:xfrm>
          <a:prstGeom prst="rect">
            <a:avLst/>
          </a:prstGeom>
          <a:noFill/>
        </p:spPr>
        <p:txBody>
          <a:bodyPr wrap="square" lIns="91440" tIns="45720" rIns="91440" bIns="45720" rtlCol="0" anchor="t">
            <a:spAutoFit/>
          </a:bodyPr>
          <a:lstStyle/>
          <a:p>
            <a:r>
              <a:rPr lang="en-US" sz="2800" b="1">
                <a:latin typeface="Arial"/>
                <a:cs typeface="Arial"/>
              </a:rPr>
              <a:t>Main Objective</a:t>
            </a:r>
          </a:p>
          <a:p>
            <a:pPr marL="285750" indent="-285750" algn="just">
              <a:buFont typeface="Arial,Sans-Serif"/>
              <a:buChar char="•"/>
            </a:pPr>
            <a:endParaRPr lang="en-US" sz="2000">
              <a:latin typeface="Times New Roman"/>
              <a:ea typeface="+mn-lt"/>
              <a:cs typeface="Times New Roman"/>
            </a:endParaRPr>
          </a:p>
          <a:p>
            <a:pPr marL="285750" indent="-285750" algn="just">
              <a:buFont typeface="Arial,Sans-Serif"/>
              <a:buChar char="•"/>
            </a:pPr>
            <a:r>
              <a:rPr lang="en-US" sz="2000">
                <a:latin typeface="Times New Roman"/>
                <a:cs typeface="Times New Roman"/>
              </a:rPr>
              <a:t>To explore the potential applications of ship detection and localization using satellite imagery, such as in maritime surveillance, environmental monitoring, and commercial shipping operations.</a:t>
            </a:r>
            <a:endParaRPr lang="en-US" sz="2000">
              <a:ea typeface="+mn-lt"/>
              <a:cs typeface="+mn-lt"/>
            </a:endParaRPr>
          </a:p>
          <a:p>
            <a:pPr marL="285750" indent="-285750" algn="just">
              <a:buFont typeface="Arial,Sans-Serif"/>
              <a:buChar char="•"/>
            </a:pPr>
            <a:endParaRPr lang="en-US" sz="2000">
              <a:latin typeface="Times New Roman"/>
              <a:cs typeface="Times New Roman"/>
            </a:endParaRPr>
          </a:p>
          <a:p>
            <a:pPr marL="285750" indent="-285750" algn="just">
              <a:buFont typeface="Arial,Sans-Serif"/>
              <a:buChar char="•"/>
            </a:pPr>
            <a:r>
              <a:rPr lang="en-US" sz="2000">
                <a:latin typeface="Times New Roman"/>
                <a:cs typeface="Times New Roman"/>
              </a:rPr>
              <a:t>To identify and address any ethical or privacy concerns related to the use of satellite imagery for ship detection and localization, such as the risk of surveillance or violation of international law.</a:t>
            </a:r>
            <a:endParaRPr lang="en-US" sz="2000">
              <a:ea typeface="+mn-lt"/>
              <a:cs typeface="+mn-lt"/>
            </a:endParaRPr>
          </a:p>
          <a:p>
            <a:pPr marL="285750" indent="-285750" algn="just">
              <a:buFont typeface="Arial,Sans-Serif"/>
              <a:buChar char="•"/>
            </a:pPr>
            <a:endParaRPr lang="en-US" sz="2000">
              <a:latin typeface="Times New Roman"/>
              <a:cs typeface="Times New Roman"/>
            </a:endParaRPr>
          </a:p>
          <a:p>
            <a:pPr marL="285750" indent="-285750" algn="just">
              <a:buFont typeface="Arial,Sans-Serif"/>
              <a:buChar char="•"/>
            </a:pPr>
            <a:r>
              <a:rPr lang="en-US" sz="2000">
                <a:latin typeface="Times New Roman"/>
                <a:cs typeface="Times New Roman"/>
              </a:rPr>
              <a:t>To publish the research findings in relevant academic journals or conferences, and to share the code and data publicly to facilitate further research in this area.</a:t>
            </a:r>
            <a:endParaRPr lang="en-US" sz="2000">
              <a:ea typeface="+mn-lt"/>
              <a:cs typeface="+mn-lt"/>
            </a:endParaRPr>
          </a:p>
          <a:p>
            <a:endParaRPr lang="en-US" b="1">
              <a:latin typeface="Times New Roman"/>
              <a:cs typeface="Arial"/>
            </a:endParaRPr>
          </a:p>
          <a:p>
            <a:pPr marL="285750" indent="-285750" algn="just">
              <a:buFont typeface="Arial"/>
              <a:buChar char="•"/>
            </a:pPr>
            <a:endParaRPr lang="en-US" sz="2000">
              <a:latin typeface="Times New Roman"/>
              <a:cs typeface="Calibri"/>
            </a:endParaRPr>
          </a:p>
          <a:p>
            <a:endParaRPr lang="en-US" b="1">
              <a:latin typeface="Times New Roman"/>
              <a:cs typeface="Arial" panose="020B0604020202020204" pitchFamily="34" charset="0"/>
            </a:endParaRPr>
          </a:p>
        </p:txBody>
      </p:sp>
      <p:sp>
        <p:nvSpPr>
          <p:cNvPr id="5" name="Slide Number Placeholder 15">
            <a:extLst>
              <a:ext uri="{FF2B5EF4-FFF2-40B4-BE49-F238E27FC236}">
                <a16:creationId xmlns:a16="http://schemas.microsoft.com/office/drawing/2014/main" id="{5A0E5D46-A875-1866-05A0-F0AC0755284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26</a:t>
            </a:fld>
            <a:endParaRPr lang="en-US"/>
          </a:p>
        </p:txBody>
      </p:sp>
    </p:spTree>
    <p:extLst>
      <p:ext uri="{BB962C8B-B14F-4D97-AF65-F5344CB8AC3E}">
        <p14:creationId xmlns:p14="http://schemas.microsoft.com/office/powerpoint/2010/main" val="1431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Methodology</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33401"/>
            <a:ext cx="9901002" cy="523220"/>
          </a:xfrm>
          <a:prstGeom prst="rect">
            <a:avLst/>
          </a:prstGeom>
          <a:noFill/>
        </p:spPr>
        <p:txBody>
          <a:bodyPr wrap="square" lIns="91440" tIns="45720" rIns="91440" bIns="45720" rtlCol="0" anchor="t">
            <a:spAutoFit/>
          </a:bodyPr>
          <a:lstStyle/>
          <a:p>
            <a:r>
              <a:rPr lang="en-US" sz="2800" b="1" dirty="0">
                <a:latin typeface="Times New Roman"/>
                <a:cs typeface="Arial"/>
              </a:rPr>
              <a:t>Reference Software Model</a:t>
            </a:r>
          </a:p>
        </p:txBody>
      </p:sp>
      <p:sp>
        <p:nvSpPr>
          <p:cNvPr id="5" name="Slide Number Placeholder 15">
            <a:extLst>
              <a:ext uri="{FF2B5EF4-FFF2-40B4-BE49-F238E27FC236}">
                <a16:creationId xmlns:a16="http://schemas.microsoft.com/office/drawing/2014/main" id="{67FCB1DF-5B8B-AA3F-D522-BDE314CE4C4B}"/>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27</a:t>
            </a:fld>
            <a:endParaRPr lang="en-US"/>
          </a:p>
        </p:txBody>
      </p:sp>
      <p:pic>
        <p:nvPicPr>
          <p:cNvPr id="7" name="Picture 6">
            <a:extLst>
              <a:ext uri="{FF2B5EF4-FFF2-40B4-BE49-F238E27FC236}">
                <a16:creationId xmlns:a16="http://schemas.microsoft.com/office/drawing/2014/main" id="{DDF65B08-767D-C5C8-0F50-8E89E1672730}"/>
              </a:ext>
            </a:extLst>
          </p:cNvPr>
          <p:cNvPicPr>
            <a:picLocks noChangeAspect="1"/>
          </p:cNvPicPr>
          <p:nvPr/>
        </p:nvPicPr>
        <p:blipFill rotWithShape="1">
          <a:blip r:embed="rId2"/>
          <a:srcRect l="21544" t="29935" r="21912" b="31503"/>
          <a:stretch/>
        </p:blipFill>
        <p:spPr>
          <a:xfrm>
            <a:off x="246758" y="1859187"/>
            <a:ext cx="11093833" cy="3981867"/>
          </a:xfrm>
          <a:prstGeom prst="rect">
            <a:avLst/>
          </a:prstGeom>
        </p:spPr>
      </p:pic>
      <p:sp>
        <p:nvSpPr>
          <p:cNvPr id="6" name="TextBox 5">
            <a:extLst>
              <a:ext uri="{FF2B5EF4-FFF2-40B4-BE49-F238E27FC236}">
                <a16:creationId xmlns:a16="http://schemas.microsoft.com/office/drawing/2014/main" id="{BFA485C7-1189-83AB-3F4E-35B626CE413A}"/>
              </a:ext>
            </a:extLst>
          </p:cNvPr>
          <p:cNvSpPr txBox="1"/>
          <p:nvPr/>
        </p:nvSpPr>
        <p:spPr>
          <a:xfrm>
            <a:off x="4981698" y="5407231"/>
            <a:ext cx="2228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No.7: Reference Software Model </a:t>
            </a:r>
            <a:endParaRPr lang="en-US" sz="1200" dirty="0">
              <a:cs typeface="Calibri"/>
            </a:endParaRPr>
          </a:p>
        </p:txBody>
      </p:sp>
    </p:spTree>
    <p:extLst>
      <p:ext uri="{BB962C8B-B14F-4D97-AF65-F5344CB8AC3E}">
        <p14:creationId xmlns:p14="http://schemas.microsoft.com/office/powerpoint/2010/main" val="579667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Methodology</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33401"/>
            <a:ext cx="9901002" cy="523220"/>
          </a:xfrm>
          <a:prstGeom prst="rect">
            <a:avLst/>
          </a:prstGeom>
          <a:noFill/>
        </p:spPr>
        <p:txBody>
          <a:bodyPr wrap="square" lIns="91440" tIns="45720" rIns="91440" bIns="45720" rtlCol="0" anchor="t">
            <a:spAutoFit/>
          </a:bodyPr>
          <a:lstStyle/>
          <a:p>
            <a:r>
              <a:rPr lang="en-US" sz="2800" b="1" dirty="0">
                <a:latin typeface="Times New Roman"/>
                <a:cs typeface="Arial"/>
              </a:rPr>
              <a:t>Reference Software Model</a:t>
            </a:r>
          </a:p>
        </p:txBody>
      </p:sp>
      <p:sp>
        <p:nvSpPr>
          <p:cNvPr id="5" name="Slide Number Placeholder 15">
            <a:extLst>
              <a:ext uri="{FF2B5EF4-FFF2-40B4-BE49-F238E27FC236}">
                <a16:creationId xmlns:a16="http://schemas.microsoft.com/office/drawing/2014/main" id="{67FCB1DF-5B8B-AA3F-D522-BDE314CE4C4B}"/>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28</a:t>
            </a:fld>
            <a:endParaRPr lang="en-US"/>
          </a:p>
        </p:txBody>
      </p:sp>
      <p:pic>
        <p:nvPicPr>
          <p:cNvPr id="6" name="Picture 5">
            <a:extLst>
              <a:ext uri="{FF2B5EF4-FFF2-40B4-BE49-F238E27FC236}">
                <a16:creationId xmlns:a16="http://schemas.microsoft.com/office/drawing/2014/main" id="{374BBC0E-B62F-720F-565A-0C2B9378033F}"/>
              </a:ext>
            </a:extLst>
          </p:cNvPr>
          <p:cNvPicPr>
            <a:picLocks noChangeAspect="1"/>
          </p:cNvPicPr>
          <p:nvPr/>
        </p:nvPicPr>
        <p:blipFill rotWithShape="1">
          <a:blip r:embed="rId2"/>
          <a:srcRect l="32917" t="30074" r="32334" b="31703"/>
          <a:stretch/>
        </p:blipFill>
        <p:spPr>
          <a:xfrm>
            <a:off x="2235200" y="1819236"/>
            <a:ext cx="7620000" cy="4205363"/>
          </a:xfrm>
          <a:prstGeom prst="rect">
            <a:avLst/>
          </a:prstGeom>
        </p:spPr>
      </p:pic>
      <p:sp>
        <p:nvSpPr>
          <p:cNvPr id="7" name="TextBox 6">
            <a:extLst>
              <a:ext uri="{FF2B5EF4-FFF2-40B4-BE49-F238E27FC236}">
                <a16:creationId xmlns:a16="http://schemas.microsoft.com/office/drawing/2014/main" id="{754B284D-82B1-A599-7909-B0D3A395D7BA}"/>
              </a:ext>
            </a:extLst>
          </p:cNvPr>
          <p:cNvSpPr txBox="1"/>
          <p:nvPr/>
        </p:nvSpPr>
        <p:spPr>
          <a:xfrm>
            <a:off x="5159828" y="5743699"/>
            <a:ext cx="2228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No.8: Reference Software Model</a:t>
            </a:r>
            <a:endParaRPr lang="en-US" sz="1200" dirty="0">
              <a:cs typeface="Calibri"/>
            </a:endParaRPr>
          </a:p>
        </p:txBody>
      </p:sp>
    </p:spTree>
    <p:extLst>
      <p:ext uri="{BB962C8B-B14F-4D97-AF65-F5344CB8AC3E}">
        <p14:creationId xmlns:p14="http://schemas.microsoft.com/office/powerpoint/2010/main" val="152942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273924" y="934588"/>
            <a:ext cx="7814450" cy="4708981"/>
          </a:xfrm>
          <a:prstGeom prst="rect">
            <a:avLst/>
          </a:prstGeom>
          <a:noFill/>
        </p:spPr>
        <p:txBody>
          <a:bodyPr wrap="square" lIns="91440" tIns="45720" rIns="91440" bIns="45720" rtlCol="0" anchor="t">
            <a:spAutoFit/>
          </a:bodyPr>
          <a:lstStyle/>
          <a:p>
            <a:pPr marL="285750" indent="-285750" algn="just">
              <a:buFont typeface="Arial"/>
              <a:buChar char="•"/>
            </a:pPr>
            <a:r>
              <a:rPr lang="en-US" sz="2000">
                <a:latin typeface="Times New Roman"/>
                <a:ea typeface="+mn-lt"/>
                <a:cs typeface="Times New Roman"/>
              </a:rPr>
              <a:t>Satellite technology is now crucial for tracking marine vessels due to the rising maritime traffic, making accurate ship detection essential for industries such as maritime security, trade, and transportation.</a:t>
            </a:r>
            <a:endParaRPr lang="en-US" sz="2000">
              <a:latin typeface="Times New Roman"/>
              <a:cs typeface="Times New Roman"/>
            </a:endParaRPr>
          </a:p>
          <a:p>
            <a:pPr algn="just"/>
            <a:endParaRPr lang="en-US" sz="2000">
              <a:latin typeface="Times New Roman" panose="02020603050405020304" pitchFamily="18" charset="0"/>
              <a:cs typeface="Times New Roman" panose="02020603050405020304" pitchFamily="18" charset="0"/>
            </a:endParaRPr>
          </a:p>
          <a:p>
            <a:pPr marL="285750" indent="-285750" algn="just">
              <a:buFont typeface="Arial"/>
              <a:buChar char="•"/>
            </a:pPr>
            <a:r>
              <a:rPr lang="en-IN" sz="2000">
                <a:latin typeface="Times New Roman"/>
                <a:ea typeface="+mn-lt"/>
                <a:cs typeface="Times New Roman"/>
              </a:rPr>
              <a:t>This presentation will examine how satellite images revolutionized ocean monitoring through ship detection. We'll cover detection methods, techniques, and challenges involved.</a:t>
            </a:r>
          </a:p>
          <a:p>
            <a:pPr marL="285750" indent="-285750" algn="just">
              <a:buFont typeface="Arial"/>
              <a:buChar char="•"/>
            </a:pPr>
            <a:endParaRPr lang="en-IN" sz="2000">
              <a:latin typeface="Times New Roman" panose="02020603050405020304" pitchFamily="18" charset="0"/>
              <a:cs typeface="Times New Roman" panose="02020603050405020304" pitchFamily="18" charset="0"/>
            </a:endParaRPr>
          </a:p>
          <a:p>
            <a:pPr marL="285750" indent="-285750" algn="just">
              <a:buFont typeface="Arial"/>
              <a:buChar char="•"/>
            </a:pPr>
            <a:r>
              <a:rPr lang="en-IN" sz="2000">
                <a:latin typeface="Times New Roman"/>
                <a:cs typeface="Times New Roman"/>
              </a:rPr>
              <a:t>It includes ship detection's various applications such as detecting illegal fishing and preventing piracy, as well as its potential contribution to a safer and sustainable ocean environment. </a:t>
            </a:r>
          </a:p>
          <a:p>
            <a:pPr marL="285750" indent="-285750" algn="just">
              <a:buFont typeface="Arial"/>
              <a:buChar char="•"/>
            </a:pPr>
            <a:endParaRPr lang="en-IN" sz="2000">
              <a:latin typeface="Times New Roman"/>
              <a:cs typeface="Calibri"/>
            </a:endParaRPr>
          </a:p>
          <a:p>
            <a:pPr marL="285750" indent="-285750" algn="just">
              <a:buFont typeface="Arial"/>
              <a:buChar char="•"/>
            </a:pPr>
            <a:r>
              <a:rPr lang="en-IN" sz="2000">
                <a:latin typeface="Times New Roman"/>
                <a:ea typeface="+mn-lt"/>
                <a:cs typeface="+mn-lt"/>
              </a:rPr>
              <a:t>Explore the challenges associated with ship detection using satellite images, such as weather conditions, image resolution, and target size, and how these challenges can impact the accuracy of ship detection.</a:t>
            </a:r>
            <a:endParaRPr lang="en-IN" sz="2000">
              <a:latin typeface="Times New Roman"/>
              <a:cs typeface="Calibri"/>
            </a:endParaRPr>
          </a:p>
        </p:txBody>
      </p:sp>
      <p:pic>
        <p:nvPicPr>
          <p:cNvPr id="4" name="Picture 4">
            <a:extLst>
              <a:ext uri="{FF2B5EF4-FFF2-40B4-BE49-F238E27FC236}">
                <a16:creationId xmlns:a16="http://schemas.microsoft.com/office/drawing/2014/main" id="{7679BE05-03B7-D20F-50F3-918972F76851}"/>
              </a:ext>
            </a:extLst>
          </p:cNvPr>
          <p:cNvPicPr>
            <a:picLocks noChangeAspect="1"/>
          </p:cNvPicPr>
          <p:nvPr/>
        </p:nvPicPr>
        <p:blipFill>
          <a:blip r:embed="rId2"/>
          <a:stretch>
            <a:fillRect/>
          </a:stretch>
        </p:blipFill>
        <p:spPr>
          <a:xfrm>
            <a:off x="8264433" y="749738"/>
            <a:ext cx="3825719" cy="2471937"/>
          </a:xfrm>
          <a:prstGeom prst="rect">
            <a:avLst/>
          </a:prstGeom>
        </p:spPr>
      </p:pic>
      <p:pic>
        <p:nvPicPr>
          <p:cNvPr id="5" name="Picture 6">
            <a:extLst>
              <a:ext uri="{FF2B5EF4-FFF2-40B4-BE49-F238E27FC236}">
                <a16:creationId xmlns:a16="http://schemas.microsoft.com/office/drawing/2014/main" id="{8BBFA43C-06D0-0A8D-08A1-AC918552DDE3}"/>
              </a:ext>
            </a:extLst>
          </p:cNvPr>
          <p:cNvPicPr>
            <a:picLocks noChangeAspect="1"/>
          </p:cNvPicPr>
          <p:nvPr/>
        </p:nvPicPr>
        <p:blipFill>
          <a:blip r:embed="rId3"/>
          <a:stretch>
            <a:fillRect/>
          </a:stretch>
        </p:blipFill>
        <p:spPr>
          <a:xfrm>
            <a:off x="8395854" y="3738418"/>
            <a:ext cx="3238005" cy="2379682"/>
          </a:xfrm>
          <a:prstGeom prst="rect">
            <a:avLst/>
          </a:prstGeom>
        </p:spPr>
      </p:pic>
      <p:sp>
        <p:nvSpPr>
          <p:cNvPr id="6" name="TextBox 5">
            <a:extLst>
              <a:ext uri="{FF2B5EF4-FFF2-40B4-BE49-F238E27FC236}">
                <a16:creationId xmlns:a16="http://schemas.microsoft.com/office/drawing/2014/main" id="{0F1FCC1E-44D4-5087-3875-09642FE3FA97}"/>
              </a:ext>
            </a:extLst>
          </p:cNvPr>
          <p:cNvSpPr txBox="1"/>
          <p:nvPr/>
        </p:nvSpPr>
        <p:spPr>
          <a:xfrm>
            <a:off x="9191006" y="3191493"/>
            <a:ext cx="1645227" cy="136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E66EE965-0BC5-EAE0-1C29-F5F9AB9681AA}"/>
              </a:ext>
            </a:extLst>
          </p:cNvPr>
          <p:cNvSpPr txBox="1"/>
          <p:nvPr/>
        </p:nvSpPr>
        <p:spPr>
          <a:xfrm>
            <a:off x="9329551" y="3330038"/>
            <a:ext cx="1645227" cy="136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DBE07DF6-C272-2930-C9D0-318192289057}"/>
              </a:ext>
            </a:extLst>
          </p:cNvPr>
          <p:cNvSpPr txBox="1"/>
          <p:nvPr/>
        </p:nvSpPr>
        <p:spPr>
          <a:xfrm>
            <a:off x="9101941" y="3221181"/>
            <a:ext cx="21004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cs typeface="Times New Roman"/>
              </a:rPr>
              <a:t>Fig No.1: Satellite Image</a:t>
            </a:r>
            <a:endParaRPr lang="en-US" sz="1200" b="1"/>
          </a:p>
        </p:txBody>
      </p:sp>
      <p:sp>
        <p:nvSpPr>
          <p:cNvPr id="9" name="TextBox 8">
            <a:extLst>
              <a:ext uri="{FF2B5EF4-FFF2-40B4-BE49-F238E27FC236}">
                <a16:creationId xmlns:a16="http://schemas.microsoft.com/office/drawing/2014/main" id="{71A6BF68-0ED4-927E-605A-0A7B2BA62BBA}"/>
              </a:ext>
            </a:extLst>
          </p:cNvPr>
          <p:cNvSpPr txBox="1"/>
          <p:nvPr/>
        </p:nvSpPr>
        <p:spPr>
          <a:xfrm>
            <a:off x="9326088" y="6109855"/>
            <a:ext cx="2228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rPr>
              <a:t>Fig No.2: Sentinel-2 Satellite</a:t>
            </a:r>
            <a:endParaRPr lang="en-US" sz="1200">
              <a:cs typeface="Calibri"/>
            </a:endParaRPr>
          </a:p>
        </p:txBody>
      </p:sp>
      <p:sp>
        <p:nvSpPr>
          <p:cNvPr id="11" name="Slide Number Placeholder 15">
            <a:extLst>
              <a:ext uri="{FF2B5EF4-FFF2-40B4-BE49-F238E27FC236}">
                <a16:creationId xmlns:a16="http://schemas.microsoft.com/office/drawing/2014/main" id="{B8FD119C-02CA-056B-6BC4-DD4849F037BB}"/>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a:t>
            </a:fld>
            <a:endParaRPr lang="en-US"/>
          </a:p>
        </p:txBody>
      </p:sp>
    </p:spTree>
    <p:extLst>
      <p:ext uri="{BB962C8B-B14F-4D97-AF65-F5344CB8AC3E}">
        <p14:creationId xmlns:p14="http://schemas.microsoft.com/office/powerpoint/2010/main" val="480493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Methodology</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33401"/>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Timeline</a:t>
            </a:r>
          </a:p>
        </p:txBody>
      </p:sp>
      <p:pic>
        <p:nvPicPr>
          <p:cNvPr id="1026" name="Picture 2">
            <a:extLst>
              <a:ext uri="{FF2B5EF4-FFF2-40B4-BE49-F238E27FC236}">
                <a16:creationId xmlns:a16="http://schemas.microsoft.com/office/drawing/2014/main" id="{057C1F75-01DF-9521-BB72-725D86E9F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43" y="1592826"/>
            <a:ext cx="8988064" cy="46048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5">
            <a:extLst>
              <a:ext uri="{FF2B5EF4-FFF2-40B4-BE49-F238E27FC236}">
                <a16:creationId xmlns:a16="http://schemas.microsoft.com/office/drawing/2014/main" id="{6CA6BC5F-3466-64DC-048B-2B8F48CFB5DC}"/>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29</a:t>
            </a:fld>
            <a:endParaRPr lang="en-US"/>
          </a:p>
        </p:txBody>
      </p:sp>
      <p:sp>
        <p:nvSpPr>
          <p:cNvPr id="6" name="TextBox 5">
            <a:extLst>
              <a:ext uri="{FF2B5EF4-FFF2-40B4-BE49-F238E27FC236}">
                <a16:creationId xmlns:a16="http://schemas.microsoft.com/office/drawing/2014/main" id="{0EA89A81-BAAD-B3B3-942E-264E94F2F5B1}"/>
              </a:ext>
            </a:extLst>
          </p:cNvPr>
          <p:cNvSpPr txBox="1"/>
          <p:nvPr/>
        </p:nvSpPr>
        <p:spPr>
          <a:xfrm>
            <a:off x="5238997" y="6248400"/>
            <a:ext cx="2228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No.9: Pert chart</a:t>
            </a:r>
            <a:endParaRPr lang="en-US" sz="1200" dirty="0">
              <a:cs typeface="Calibri"/>
            </a:endParaRPr>
          </a:p>
        </p:txBody>
      </p:sp>
    </p:spTree>
    <p:extLst>
      <p:ext uri="{BB962C8B-B14F-4D97-AF65-F5344CB8AC3E}">
        <p14:creationId xmlns:p14="http://schemas.microsoft.com/office/powerpoint/2010/main" val="2302708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853787"/>
            <a:ext cx="9901002" cy="461665"/>
          </a:xfrm>
          <a:prstGeom prst="rect">
            <a:avLst/>
          </a:prstGeom>
          <a:noFill/>
        </p:spPr>
        <p:txBody>
          <a:bodyPr wrap="square" lIns="91440" tIns="45720" rIns="91440" bIns="45720" rtlCol="0" anchor="t">
            <a:spAutoFit/>
          </a:bodyPr>
          <a:lstStyle/>
          <a:p>
            <a:r>
              <a:rPr lang="en-US" sz="2400" b="1">
                <a:latin typeface="Arial"/>
                <a:cs typeface="Arial"/>
              </a:rPr>
              <a:t>Requirement analysis (Link of SRS):</a:t>
            </a:r>
            <a:r>
              <a:rPr lang="en-US" sz="2400" b="1">
                <a:latin typeface="Arial"/>
                <a:cs typeface="Arial"/>
                <a:hlinkClick r:id="rId2"/>
              </a:rPr>
              <a:t>SRS</a:t>
            </a:r>
            <a:endParaRPr lang="en-US" sz="2400" b="1">
              <a:latin typeface="Arial"/>
              <a:cs typeface="Arial"/>
            </a:endParaRPr>
          </a:p>
        </p:txBody>
      </p:sp>
      <p:pic>
        <p:nvPicPr>
          <p:cNvPr id="5" name="Picture 6">
            <a:extLst>
              <a:ext uri="{FF2B5EF4-FFF2-40B4-BE49-F238E27FC236}">
                <a16:creationId xmlns:a16="http://schemas.microsoft.com/office/drawing/2014/main" id="{16B683DD-4C99-3711-5C05-4105AE7E390A}"/>
              </a:ext>
            </a:extLst>
          </p:cNvPr>
          <p:cNvPicPr>
            <a:picLocks noChangeAspect="1"/>
          </p:cNvPicPr>
          <p:nvPr/>
        </p:nvPicPr>
        <p:blipFill>
          <a:blip r:embed="rId3"/>
          <a:stretch>
            <a:fillRect/>
          </a:stretch>
        </p:blipFill>
        <p:spPr>
          <a:xfrm>
            <a:off x="1136995" y="1550644"/>
            <a:ext cx="9641727" cy="4758385"/>
          </a:xfrm>
          <a:prstGeom prst="rect">
            <a:avLst/>
          </a:prstGeom>
        </p:spPr>
      </p:pic>
      <p:sp>
        <p:nvSpPr>
          <p:cNvPr id="7" name="Slide Number Placeholder 15">
            <a:extLst>
              <a:ext uri="{FF2B5EF4-FFF2-40B4-BE49-F238E27FC236}">
                <a16:creationId xmlns:a16="http://schemas.microsoft.com/office/drawing/2014/main" id="{A2CE903D-5BDD-019D-675B-90349D756F97}"/>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30</a:t>
            </a:fld>
            <a:endParaRPr lang="en-US"/>
          </a:p>
        </p:txBody>
      </p:sp>
      <p:sp>
        <p:nvSpPr>
          <p:cNvPr id="4" name="TextBox 3">
            <a:extLst>
              <a:ext uri="{FF2B5EF4-FFF2-40B4-BE49-F238E27FC236}">
                <a16:creationId xmlns:a16="http://schemas.microsoft.com/office/drawing/2014/main" id="{B33CFA7C-85F3-A6CE-0CAD-4412D2B03D7A}"/>
              </a:ext>
            </a:extLst>
          </p:cNvPr>
          <p:cNvSpPr txBox="1"/>
          <p:nvPr/>
        </p:nvSpPr>
        <p:spPr>
          <a:xfrm>
            <a:off x="5050972" y="6248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No.10: Working of U-NET</a:t>
            </a:r>
            <a:endParaRPr lang="en-US" sz="1200" dirty="0"/>
          </a:p>
        </p:txBody>
      </p:sp>
    </p:spTree>
    <p:extLst>
      <p:ext uri="{BB962C8B-B14F-4D97-AF65-F5344CB8AC3E}">
        <p14:creationId xmlns:p14="http://schemas.microsoft.com/office/powerpoint/2010/main" val="2374755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EDA4C6B1-636C-5E99-AEC3-9D07CC5807A3}"/>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31</a:t>
            </a:fld>
            <a:endParaRPr lang="en-US"/>
          </a:p>
        </p:txBody>
      </p:sp>
      <p:pic>
        <p:nvPicPr>
          <p:cNvPr id="3" name="Picture 5">
            <a:extLst>
              <a:ext uri="{FF2B5EF4-FFF2-40B4-BE49-F238E27FC236}">
                <a16:creationId xmlns:a16="http://schemas.microsoft.com/office/drawing/2014/main" id="{E908C683-D224-4F6B-68E5-688A23F69331}"/>
              </a:ext>
            </a:extLst>
          </p:cNvPr>
          <p:cNvPicPr>
            <a:picLocks noChangeAspect="1"/>
          </p:cNvPicPr>
          <p:nvPr/>
        </p:nvPicPr>
        <p:blipFill>
          <a:blip r:embed="rId2"/>
          <a:stretch>
            <a:fillRect/>
          </a:stretch>
        </p:blipFill>
        <p:spPr>
          <a:xfrm>
            <a:off x="1686560" y="1413107"/>
            <a:ext cx="8286436" cy="4931870"/>
          </a:xfrm>
          <a:prstGeom prst="rect">
            <a:avLst/>
          </a:prstGeom>
        </p:spPr>
      </p:pic>
    </p:spTree>
    <p:extLst>
      <p:ext uri="{BB962C8B-B14F-4D97-AF65-F5344CB8AC3E}">
        <p14:creationId xmlns:p14="http://schemas.microsoft.com/office/powerpoint/2010/main" val="3409522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CA17BB73-F8DA-5623-F467-FB5BA0D7316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32</a:t>
            </a:fld>
            <a:endParaRPr lang="en-US"/>
          </a:p>
        </p:txBody>
      </p:sp>
      <p:pic>
        <p:nvPicPr>
          <p:cNvPr id="3" name="Picture 5">
            <a:extLst>
              <a:ext uri="{FF2B5EF4-FFF2-40B4-BE49-F238E27FC236}">
                <a16:creationId xmlns:a16="http://schemas.microsoft.com/office/drawing/2014/main" id="{A46B391C-8BC6-5A1F-93D1-8E53AB84A99D}"/>
              </a:ext>
            </a:extLst>
          </p:cNvPr>
          <p:cNvPicPr>
            <a:picLocks noChangeAspect="1"/>
          </p:cNvPicPr>
          <p:nvPr/>
        </p:nvPicPr>
        <p:blipFill>
          <a:blip r:embed="rId2"/>
          <a:stretch>
            <a:fillRect/>
          </a:stretch>
        </p:blipFill>
        <p:spPr>
          <a:xfrm>
            <a:off x="1512273" y="1362677"/>
            <a:ext cx="8954239" cy="5246697"/>
          </a:xfrm>
          <a:prstGeom prst="rect">
            <a:avLst/>
          </a:prstGeom>
        </p:spPr>
      </p:pic>
    </p:spTree>
    <p:extLst>
      <p:ext uri="{BB962C8B-B14F-4D97-AF65-F5344CB8AC3E}">
        <p14:creationId xmlns:p14="http://schemas.microsoft.com/office/powerpoint/2010/main" val="2274694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33</a:t>
            </a:fld>
            <a:endParaRPr lang="en-US"/>
          </a:p>
        </p:txBody>
      </p:sp>
      <p:pic>
        <p:nvPicPr>
          <p:cNvPr id="3" name="Picture 5">
            <a:extLst>
              <a:ext uri="{FF2B5EF4-FFF2-40B4-BE49-F238E27FC236}">
                <a16:creationId xmlns:a16="http://schemas.microsoft.com/office/drawing/2014/main" id="{F83DF853-E754-3CD1-1D19-0DE859359DA4}"/>
              </a:ext>
            </a:extLst>
          </p:cNvPr>
          <p:cNvPicPr>
            <a:picLocks noChangeAspect="1"/>
          </p:cNvPicPr>
          <p:nvPr/>
        </p:nvPicPr>
        <p:blipFill>
          <a:blip r:embed="rId2"/>
          <a:stretch>
            <a:fillRect/>
          </a:stretch>
        </p:blipFill>
        <p:spPr>
          <a:xfrm>
            <a:off x="1767840" y="1378481"/>
            <a:ext cx="8401394" cy="5248503"/>
          </a:xfrm>
          <a:prstGeom prst="rect">
            <a:avLst/>
          </a:prstGeom>
        </p:spPr>
      </p:pic>
    </p:spTree>
    <p:extLst>
      <p:ext uri="{BB962C8B-B14F-4D97-AF65-F5344CB8AC3E}">
        <p14:creationId xmlns:p14="http://schemas.microsoft.com/office/powerpoint/2010/main" val="374698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34</a:t>
            </a:fld>
            <a:endParaRPr lang="en-US"/>
          </a:p>
        </p:txBody>
      </p:sp>
      <p:pic>
        <p:nvPicPr>
          <p:cNvPr id="3" name="Picture 5">
            <a:extLst>
              <a:ext uri="{FF2B5EF4-FFF2-40B4-BE49-F238E27FC236}">
                <a16:creationId xmlns:a16="http://schemas.microsoft.com/office/drawing/2014/main" id="{2BE96876-0CC6-AA8D-0727-907FC21D33AE}"/>
              </a:ext>
            </a:extLst>
          </p:cNvPr>
          <p:cNvPicPr>
            <a:picLocks noChangeAspect="1"/>
          </p:cNvPicPr>
          <p:nvPr/>
        </p:nvPicPr>
        <p:blipFill>
          <a:blip r:embed="rId2"/>
          <a:stretch>
            <a:fillRect/>
          </a:stretch>
        </p:blipFill>
        <p:spPr>
          <a:xfrm>
            <a:off x="1625601" y="1380957"/>
            <a:ext cx="8107680" cy="5069595"/>
          </a:xfrm>
          <a:prstGeom prst="rect">
            <a:avLst/>
          </a:prstGeom>
        </p:spPr>
      </p:pic>
    </p:spTree>
    <p:extLst>
      <p:ext uri="{BB962C8B-B14F-4D97-AF65-F5344CB8AC3E}">
        <p14:creationId xmlns:p14="http://schemas.microsoft.com/office/powerpoint/2010/main" val="670688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35</a:t>
            </a:fld>
            <a:endParaRPr lang="en-US"/>
          </a:p>
        </p:txBody>
      </p:sp>
      <p:pic>
        <p:nvPicPr>
          <p:cNvPr id="3" name="Picture 5">
            <a:extLst>
              <a:ext uri="{FF2B5EF4-FFF2-40B4-BE49-F238E27FC236}">
                <a16:creationId xmlns:a16="http://schemas.microsoft.com/office/drawing/2014/main" id="{B829A8BA-CBBD-2450-3B48-2C73A48819A7}"/>
              </a:ext>
            </a:extLst>
          </p:cNvPr>
          <p:cNvPicPr>
            <a:picLocks noChangeAspect="1"/>
          </p:cNvPicPr>
          <p:nvPr/>
        </p:nvPicPr>
        <p:blipFill>
          <a:blip r:embed="rId2"/>
          <a:stretch>
            <a:fillRect/>
          </a:stretch>
        </p:blipFill>
        <p:spPr>
          <a:xfrm>
            <a:off x="1798320" y="1417811"/>
            <a:ext cx="8122114" cy="5003309"/>
          </a:xfrm>
          <a:prstGeom prst="rect">
            <a:avLst/>
          </a:prstGeom>
        </p:spPr>
      </p:pic>
    </p:spTree>
    <p:extLst>
      <p:ext uri="{BB962C8B-B14F-4D97-AF65-F5344CB8AC3E}">
        <p14:creationId xmlns:p14="http://schemas.microsoft.com/office/powerpoint/2010/main" val="2901018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36</a:t>
            </a:fld>
            <a:endParaRPr lang="en-US"/>
          </a:p>
        </p:txBody>
      </p:sp>
      <p:pic>
        <p:nvPicPr>
          <p:cNvPr id="3" name="Picture 5">
            <a:extLst>
              <a:ext uri="{FF2B5EF4-FFF2-40B4-BE49-F238E27FC236}">
                <a16:creationId xmlns:a16="http://schemas.microsoft.com/office/drawing/2014/main" id="{47F1B716-0C3B-7452-63E2-A673C3240A05}"/>
              </a:ext>
            </a:extLst>
          </p:cNvPr>
          <p:cNvPicPr>
            <a:picLocks noChangeAspect="1"/>
          </p:cNvPicPr>
          <p:nvPr/>
        </p:nvPicPr>
        <p:blipFill>
          <a:blip r:embed="rId2"/>
          <a:stretch>
            <a:fillRect/>
          </a:stretch>
        </p:blipFill>
        <p:spPr>
          <a:xfrm>
            <a:off x="2011680" y="1534160"/>
            <a:ext cx="7832682" cy="4896549"/>
          </a:xfrm>
          <a:prstGeom prst="rect">
            <a:avLst/>
          </a:prstGeom>
        </p:spPr>
      </p:pic>
    </p:spTree>
    <p:extLst>
      <p:ext uri="{BB962C8B-B14F-4D97-AF65-F5344CB8AC3E}">
        <p14:creationId xmlns:p14="http://schemas.microsoft.com/office/powerpoint/2010/main" val="33972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37</a:t>
            </a:fld>
            <a:endParaRPr lang="en-US"/>
          </a:p>
        </p:txBody>
      </p:sp>
      <p:pic>
        <p:nvPicPr>
          <p:cNvPr id="3" name="Picture 5">
            <a:extLst>
              <a:ext uri="{FF2B5EF4-FFF2-40B4-BE49-F238E27FC236}">
                <a16:creationId xmlns:a16="http://schemas.microsoft.com/office/drawing/2014/main" id="{D9E8A93A-569F-D7EC-54D9-C0473ABF0561}"/>
              </a:ext>
            </a:extLst>
          </p:cNvPr>
          <p:cNvPicPr>
            <a:picLocks noChangeAspect="1"/>
          </p:cNvPicPr>
          <p:nvPr/>
        </p:nvPicPr>
        <p:blipFill>
          <a:blip r:embed="rId2"/>
          <a:stretch>
            <a:fillRect/>
          </a:stretch>
        </p:blipFill>
        <p:spPr>
          <a:xfrm>
            <a:off x="1706880" y="1406745"/>
            <a:ext cx="8026926" cy="5021424"/>
          </a:xfrm>
          <a:prstGeom prst="rect">
            <a:avLst/>
          </a:prstGeom>
        </p:spPr>
      </p:pic>
    </p:spTree>
    <p:extLst>
      <p:ext uri="{BB962C8B-B14F-4D97-AF65-F5344CB8AC3E}">
        <p14:creationId xmlns:p14="http://schemas.microsoft.com/office/powerpoint/2010/main" val="2323377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833401"/>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Working Module  </a:t>
            </a:r>
          </a:p>
        </p:txBody>
      </p:sp>
      <p:sp>
        <p:nvSpPr>
          <p:cNvPr id="5" name="Slide Number Placeholder 15">
            <a:extLst>
              <a:ext uri="{FF2B5EF4-FFF2-40B4-BE49-F238E27FC236}">
                <a16:creationId xmlns:a16="http://schemas.microsoft.com/office/drawing/2014/main" id="{4699F5F5-FC6D-6FD8-E1FB-E49813403052}"/>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38</a:t>
            </a:fld>
            <a:endParaRPr lang="en-US"/>
          </a:p>
        </p:txBody>
      </p:sp>
      <p:pic>
        <p:nvPicPr>
          <p:cNvPr id="3" name="Picture 5">
            <a:extLst>
              <a:ext uri="{FF2B5EF4-FFF2-40B4-BE49-F238E27FC236}">
                <a16:creationId xmlns:a16="http://schemas.microsoft.com/office/drawing/2014/main" id="{7505CC94-E703-E43E-E03D-51B2D7D9195A}"/>
              </a:ext>
            </a:extLst>
          </p:cNvPr>
          <p:cNvPicPr>
            <a:picLocks noChangeAspect="1"/>
          </p:cNvPicPr>
          <p:nvPr/>
        </p:nvPicPr>
        <p:blipFill>
          <a:blip r:embed="rId2"/>
          <a:stretch>
            <a:fillRect/>
          </a:stretch>
        </p:blipFill>
        <p:spPr>
          <a:xfrm>
            <a:off x="2072739" y="1420712"/>
            <a:ext cx="8046521" cy="5030251"/>
          </a:xfrm>
          <a:prstGeom prst="rect">
            <a:avLst/>
          </a:prstGeom>
        </p:spPr>
      </p:pic>
    </p:spTree>
    <p:extLst>
      <p:ext uri="{BB962C8B-B14F-4D97-AF65-F5344CB8AC3E}">
        <p14:creationId xmlns:p14="http://schemas.microsoft.com/office/powerpoint/2010/main" val="198410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21544" y="222500"/>
            <a:ext cx="7634746"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41249" y="1409081"/>
            <a:ext cx="8965273" cy="6247864"/>
          </a:xfrm>
          <a:prstGeom prst="rect">
            <a:avLst/>
          </a:prstGeom>
          <a:noFill/>
        </p:spPr>
        <p:txBody>
          <a:bodyPr wrap="square" lIns="91440" tIns="45720" rIns="91440" bIns="45720" rtlCol="0" anchor="t">
            <a:spAutoFit/>
          </a:bodyPr>
          <a:lstStyle/>
          <a:p>
            <a:pPr algn="just"/>
            <a:r>
              <a:rPr lang="en-IN" sz="2000" b="1">
                <a:latin typeface="Times New Roman"/>
                <a:ea typeface="+mn-lt"/>
                <a:cs typeface="+mn-lt"/>
              </a:rPr>
              <a:t>Python </a:t>
            </a:r>
            <a:r>
              <a:rPr lang="en-IN" sz="2000" b="1">
                <a:latin typeface="Times New Roman"/>
                <a:ea typeface="+mn-lt"/>
                <a:cs typeface="Calibri"/>
              </a:rPr>
              <a:t>l</a:t>
            </a:r>
            <a:r>
              <a:rPr lang="en-IN" sz="2000" b="1">
                <a:latin typeface="Times New Roman"/>
                <a:ea typeface="+mn-lt"/>
                <a:cs typeface="Times New Roman"/>
              </a:rPr>
              <a:t>ibraries used </a:t>
            </a:r>
            <a:endParaRPr lang="en-IN" sz="2000">
              <a:latin typeface="Times New Roman"/>
              <a:cs typeface="Calibri"/>
            </a:endParaRPr>
          </a:p>
          <a:p>
            <a:pPr algn="just"/>
            <a:endParaRPr lang="en-IN" sz="2000" b="1">
              <a:latin typeface="Times New Roman"/>
              <a:ea typeface="+mn-lt"/>
              <a:cs typeface="+mn-lt"/>
            </a:endParaRPr>
          </a:p>
          <a:p>
            <a:pPr algn="just"/>
            <a:r>
              <a:rPr lang="en-IN" sz="2000" b="1" err="1">
                <a:latin typeface="Times New Roman"/>
                <a:ea typeface="+mn-lt"/>
                <a:cs typeface="+mn-lt"/>
              </a:rPr>
              <a:t>Tensorflow</a:t>
            </a:r>
            <a:r>
              <a:rPr lang="en-IN" sz="2000">
                <a:latin typeface="Times New Roman"/>
                <a:ea typeface="+mn-lt"/>
                <a:cs typeface="+mn-lt"/>
              </a:rPr>
              <a:t> is open source platform for machine learning. It has a comprehensive, flexible ecosystem of tools, libraries, and community resources that lets researchers push the state-of-the-art in ML and developers easily build and deploy ML-powered applications.</a:t>
            </a:r>
            <a:endParaRPr lang="en-IN" sz="2000">
              <a:latin typeface="Times New Roman"/>
              <a:cs typeface="Calibri"/>
            </a:endParaRPr>
          </a:p>
          <a:p>
            <a:pPr algn="just"/>
            <a:endParaRPr lang="en-IN" sz="2000">
              <a:latin typeface="Times New Roman"/>
              <a:ea typeface="+mn-lt"/>
              <a:cs typeface="+mn-lt"/>
            </a:endParaRPr>
          </a:p>
          <a:p>
            <a:pPr algn="just"/>
            <a:r>
              <a:rPr lang="en-IN" sz="2000" b="1">
                <a:latin typeface="Times New Roman"/>
                <a:ea typeface="+mn-lt"/>
                <a:cs typeface="+mn-lt"/>
              </a:rPr>
              <a:t>Matplotlib</a:t>
            </a:r>
            <a:r>
              <a:rPr lang="en-IN" sz="2000">
                <a:latin typeface="Times New Roman"/>
                <a:ea typeface="+mn-lt"/>
                <a:cs typeface="+mn-lt"/>
              </a:rPr>
              <a:t> is a comprehensive library for creating static, animated, and interactive visualizations in Python. </a:t>
            </a:r>
            <a:endParaRPr lang="en-IN" sz="2000">
              <a:latin typeface="Times New Roman"/>
              <a:cs typeface="Calibri"/>
            </a:endParaRPr>
          </a:p>
          <a:p>
            <a:pPr algn="just">
              <a:buFont typeface="Arial"/>
              <a:buChar char="•"/>
            </a:pPr>
            <a:r>
              <a:rPr lang="en-IN" sz="2000">
                <a:latin typeface="Times New Roman"/>
                <a:ea typeface="+mn-lt"/>
                <a:cs typeface="+mn-lt"/>
              </a:rPr>
              <a:t>Create publication quality plots.</a:t>
            </a:r>
            <a:endParaRPr lang="en-IN" sz="2000">
              <a:latin typeface="Times New Roman"/>
              <a:cs typeface="Calibri"/>
            </a:endParaRPr>
          </a:p>
          <a:p>
            <a:pPr algn="just">
              <a:buFont typeface="Arial"/>
              <a:buChar char="•"/>
            </a:pPr>
            <a:r>
              <a:rPr lang="en-IN" sz="2000">
                <a:latin typeface="Times New Roman"/>
                <a:ea typeface="+mn-lt"/>
                <a:cs typeface="+mn-lt"/>
              </a:rPr>
              <a:t>Make interactive figures that can zoom, pan, update.</a:t>
            </a:r>
            <a:endParaRPr lang="en-IN" sz="2000">
              <a:latin typeface="Times New Roman"/>
              <a:cs typeface="Calibri"/>
            </a:endParaRPr>
          </a:p>
          <a:p>
            <a:pPr algn="just"/>
            <a:endParaRPr lang="en-US" sz="2000">
              <a:latin typeface="Times New Roman"/>
              <a:cs typeface="Calibri"/>
            </a:endParaRPr>
          </a:p>
          <a:p>
            <a:pPr algn="just"/>
            <a:r>
              <a:rPr lang="en-IN" sz="2000" b="1" err="1">
                <a:latin typeface="Times New Roman"/>
                <a:ea typeface="+mn-lt"/>
                <a:cs typeface="+mn-lt"/>
              </a:rPr>
              <a:t>Keras</a:t>
            </a:r>
            <a:r>
              <a:rPr lang="en-IN" sz="2000">
                <a:latin typeface="Times New Roman"/>
                <a:ea typeface="+mn-lt"/>
                <a:cs typeface="+mn-lt"/>
              </a:rPr>
              <a:t> is an open-source software library that provides a Python interface for neural networks. </a:t>
            </a:r>
            <a:r>
              <a:rPr lang="en-IN" sz="2000" err="1">
                <a:latin typeface="Times New Roman"/>
                <a:ea typeface="+mn-lt"/>
                <a:cs typeface="+mn-lt"/>
              </a:rPr>
              <a:t>Keras</a:t>
            </a:r>
            <a:r>
              <a:rPr lang="en-IN" sz="2000">
                <a:latin typeface="Times New Roman"/>
                <a:ea typeface="+mn-lt"/>
                <a:cs typeface="+mn-lt"/>
              </a:rPr>
              <a:t> acts as an interface for the TensorFlow library.</a:t>
            </a:r>
          </a:p>
          <a:p>
            <a:pPr algn="just"/>
            <a:endParaRPr lang="en-IN" sz="2000">
              <a:latin typeface="Times New Roman"/>
              <a:ea typeface="+mn-lt"/>
              <a:cs typeface="+mn-lt"/>
            </a:endParaRPr>
          </a:p>
          <a:p>
            <a:pPr algn="just"/>
            <a:r>
              <a:rPr lang="en-IN" sz="2000" b="1" err="1">
                <a:latin typeface="Times New Roman"/>
                <a:ea typeface="+mn-lt"/>
                <a:cs typeface="+mn-lt"/>
              </a:rPr>
              <a:t>Numpy</a:t>
            </a:r>
            <a:r>
              <a:rPr lang="en-IN" sz="2000">
                <a:latin typeface="Times New Roman"/>
                <a:ea typeface="+mn-lt"/>
                <a:cs typeface="+mn-lt"/>
              </a:rPr>
              <a:t>- NumPy offers comprehensive mathematical functions, random number generators, linear algebra routines, Fourier transforms, and more.</a:t>
            </a:r>
            <a:endParaRPr lang="en-IN" sz="2000">
              <a:latin typeface="Times New Roman"/>
              <a:cs typeface="Calibri"/>
            </a:endParaRPr>
          </a:p>
          <a:p>
            <a:pPr marL="342900" indent="-342900" algn="just">
              <a:buFont typeface="Arial" panose="020B0604020202020204" pitchFamily="34" charset="0"/>
              <a:buChar char="•"/>
            </a:pPr>
            <a:endParaRPr lang="en-US" sz="2000">
              <a:latin typeface="Times New Roman"/>
              <a:cs typeface="Times New Roman"/>
            </a:endParaRPr>
          </a:p>
          <a:p>
            <a:endParaRPr lang="en-US" sz="2000">
              <a:latin typeface="Times New Roman"/>
              <a:cs typeface="Arial" panose="020B0604020202020204" pitchFamily="34" charset="0"/>
            </a:endParaRPr>
          </a:p>
          <a:p>
            <a:pPr marL="342900" indent="-342900">
              <a:buFont typeface="Arial" panose="020B0604020202020204" pitchFamily="34" charset="0"/>
              <a:buChar char="•"/>
            </a:pPr>
            <a:endParaRPr lang="en-IN" sz="2000">
              <a:latin typeface="Times New Roman"/>
              <a:cs typeface="Arial" panose="020B0604020202020204" pitchFamily="34" charset="0"/>
            </a:endParaRPr>
          </a:p>
        </p:txBody>
      </p:sp>
      <p:sp>
        <p:nvSpPr>
          <p:cNvPr id="5" name="TextBox 4">
            <a:extLst>
              <a:ext uri="{FF2B5EF4-FFF2-40B4-BE49-F238E27FC236}">
                <a16:creationId xmlns:a16="http://schemas.microsoft.com/office/drawing/2014/main" id="{0705B62C-7107-6728-D396-EB3F82902377}"/>
              </a:ext>
            </a:extLst>
          </p:cNvPr>
          <p:cNvSpPr txBox="1"/>
          <p:nvPr/>
        </p:nvSpPr>
        <p:spPr>
          <a:xfrm>
            <a:off x="221544" y="898814"/>
            <a:ext cx="7087762" cy="523220"/>
          </a:xfrm>
          <a:prstGeom prst="rect">
            <a:avLst/>
          </a:prstGeom>
          <a:noFill/>
        </p:spPr>
        <p:txBody>
          <a:bodyPr wrap="square">
            <a:spAutoFit/>
          </a:bodyPr>
          <a:lstStyle/>
          <a:p>
            <a:r>
              <a:rPr lang="en-US" sz="2800" b="1">
                <a:latin typeface="Arial" panose="020B0604020202020204" pitchFamily="34" charset="0"/>
                <a:cs typeface="Arial" panose="020B0604020202020204" pitchFamily="34" charset="0"/>
              </a:rPr>
              <a:t>Technical Concepts used</a:t>
            </a:r>
          </a:p>
        </p:txBody>
      </p:sp>
      <p:pic>
        <p:nvPicPr>
          <p:cNvPr id="14" name="Picture 14">
            <a:extLst>
              <a:ext uri="{FF2B5EF4-FFF2-40B4-BE49-F238E27FC236}">
                <a16:creationId xmlns:a16="http://schemas.microsoft.com/office/drawing/2014/main" id="{9CFFE5A0-C99B-DF19-6D7F-983CAD317293}"/>
              </a:ext>
            </a:extLst>
          </p:cNvPr>
          <p:cNvPicPr>
            <a:picLocks noChangeAspect="1"/>
          </p:cNvPicPr>
          <p:nvPr/>
        </p:nvPicPr>
        <p:blipFill>
          <a:blip r:embed="rId2"/>
          <a:stretch>
            <a:fillRect/>
          </a:stretch>
        </p:blipFill>
        <p:spPr>
          <a:xfrm>
            <a:off x="9305066" y="2479238"/>
            <a:ext cx="2680569" cy="2278257"/>
          </a:xfrm>
          <a:prstGeom prst="rect">
            <a:avLst/>
          </a:prstGeom>
        </p:spPr>
      </p:pic>
      <p:sp>
        <p:nvSpPr>
          <p:cNvPr id="6" name="TextBox 5">
            <a:extLst>
              <a:ext uri="{FF2B5EF4-FFF2-40B4-BE49-F238E27FC236}">
                <a16:creationId xmlns:a16="http://schemas.microsoft.com/office/drawing/2014/main" id="{FEA51881-DF4E-E79C-BACC-4C480A236FFC}"/>
              </a:ext>
            </a:extLst>
          </p:cNvPr>
          <p:cNvSpPr txBox="1"/>
          <p:nvPr/>
        </p:nvSpPr>
        <p:spPr>
          <a:xfrm>
            <a:off x="9583387" y="4754089"/>
            <a:ext cx="2228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rPr>
              <a:t>Fig No.3: Different Libraries</a:t>
            </a:r>
            <a:endParaRPr lang="en-US" sz="1200">
              <a:cs typeface="Calibri"/>
            </a:endParaRPr>
          </a:p>
        </p:txBody>
      </p:sp>
      <p:sp>
        <p:nvSpPr>
          <p:cNvPr id="8" name="Slide Number Placeholder 15">
            <a:extLst>
              <a:ext uri="{FF2B5EF4-FFF2-40B4-BE49-F238E27FC236}">
                <a16:creationId xmlns:a16="http://schemas.microsoft.com/office/drawing/2014/main" id="{DC038476-1945-08FA-637A-7B83A6451966}"/>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a:t>
            </a:fld>
            <a:endParaRPr lang="en-US"/>
          </a:p>
        </p:txBody>
      </p:sp>
    </p:spTree>
    <p:extLst>
      <p:ext uri="{BB962C8B-B14F-4D97-AF65-F5344CB8AC3E}">
        <p14:creationId xmlns:p14="http://schemas.microsoft.com/office/powerpoint/2010/main" val="2896513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923048"/>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Attained Deliverable</a:t>
            </a:r>
          </a:p>
        </p:txBody>
      </p:sp>
      <p:pic>
        <p:nvPicPr>
          <p:cNvPr id="3" name="Picture 4">
            <a:extLst>
              <a:ext uri="{FF2B5EF4-FFF2-40B4-BE49-F238E27FC236}">
                <a16:creationId xmlns:a16="http://schemas.microsoft.com/office/drawing/2014/main" id="{BF6A6354-023E-DE84-BB4E-E00D75E8C7DD}"/>
              </a:ext>
            </a:extLst>
          </p:cNvPr>
          <p:cNvPicPr>
            <a:picLocks noChangeAspect="1"/>
          </p:cNvPicPr>
          <p:nvPr/>
        </p:nvPicPr>
        <p:blipFill>
          <a:blip r:embed="rId2"/>
          <a:stretch>
            <a:fillRect/>
          </a:stretch>
        </p:blipFill>
        <p:spPr>
          <a:xfrm>
            <a:off x="1618649" y="2130092"/>
            <a:ext cx="4340268" cy="2900525"/>
          </a:xfrm>
          <a:prstGeom prst="rect">
            <a:avLst/>
          </a:prstGeom>
        </p:spPr>
      </p:pic>
      <p:pic>
        <p:nvPicPr>
          <p:cNvPr id="5" name="Picture 5">
            <a:extLst>
              <a:ext uri="{FF2B5EF4-FFF2-40B4-BE49-F238E27FC236}">
                <a16:creationId xmlns:a16="http://schemas.microsoft.com/office/drawing/2014/main" id="{CCA6F748-B0AA-EC5A-B68D-D5B6961F3741}"/>
              </a:ext>
            </a:extLst>
          </p:cNvPr>
          <p:cNvPicPr>
            <a:picLocks noChangeAspect="1"/>
          </p:cNvPicPr>
          <p:nvPr/>
        </p:nvPicPr>
        <p:blipFill>
          <a:blip r:embed="rId3"/>
          <a:stretch>
            <a:fillRect/>
          </a:stretch>
        </p:blipFill>
        <p:spPr>
          <a:xfrm>
            <a:off x="6612075" y="2129788"/>
            <a:ext cx="4402897" cy="2900941"/>
          </a:xfrm>
          <a:prstGeom prst="rect">
            <a:avLst/>
          </a:prstGeom>
        </p:spPr>
      </p:pic>
      <p:sp>
        <p:nvSpPr>
          <p:cNvPr id="8" name="Slide Number Placeholder 15">
            <a:extLst>
              <a:ext uri="{FF2B5EF4-FFF2-40B4-BE49-F238E27FC236}">
                <a16:creationId xmlns:a16="http://schemas.microsoft.com/office/drawing/2014/main" id="{B6D59E0E-CD07-1011-C84A-7500FBBF2E04}"/>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39</a:t>
            </a:fld>
            <a:endParaRPr lang="en-US"/>
          </a:p>
        </p:txBody>
      </p:sp>
      <p:sp>
        <p:nvSpPr>
          <p:cNvPr id="7" name="TextBox 6">
            <a:extLst>
              <a:ext uri="{FF2B5EF4-FFF2-40B4-BE49-F238E27FC236}">
                <a16:creationId xmlns:a16="http://schemas.microsoft.com/office/drawing/2014/main" id="{33ED82EB-FAD9-0EA4-9A59-6F0E000441AA}"/>
              </a:ext>
            </a:extLst>
          </p:cNvPr>
          <p:cNvSpPr txBox="1"/>
          <p:nvPr/>
        </p:nvSpPr>
        <p:spPr>
          <a:xfrm>
            <a:off x="2606634" y="507076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No.11:Raw Data </a:t>
            </a:r>
            <a:endParaRPr lang="en-US" sz="1200" dirty="0"/>
          </a:p>
        </p:txBody>
      </p:sp>
      <p:sp>
        <p:nvSpPr>
          <p:cNvPr id="9" name="TextBox 8">
            <a:extLst>
              <a:ext uri="{FF2B5EF4-FFF2-40B4-BE49-F238E27FC236}">
                <a16:creationId xmlns:a16="http://schemas.microsoft.com/office/drawing/2014/main" id="{E897656B-FB91-A76F-9C10-47D1700E7437}"/>
              </a:ext>
            </a:extLst>
          </p:cNvPr>
          <p:cNvSpPr txBox="1"/>
          <p:nvPr/>
        </p:nvSpPr>
        <p:spPr>
          <a:xfrm>
            <a:off x="7386452" y="5031179"/>
            <a:ext cx="34854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No.12: After Sentinel-2 Data preprocessing</a:t>
            </a:r>
            <a:endParaRPr lang="en-US" sz="1200" dirty="0"/>
          </a:p>
        </p:txBody>
      </p:sp>
    </p:spTree>
    <p:extLst>
      <p:ext uri="{BB962C8B-B14F-4D97-AF65-F5344CB8AC3E}">
        <p14:creationId xmlns:p14="http://schemas.microsoft.com/office/powerpoint/2010/main" val="607973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923048"/>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Attained Deliverable</a:t>
            </a:r>
          </a:p>
        </p:txBody>
      </p:sp>
      <p:pic>
        <p:nvPicPr>
          <p:cNvPr id="7" name="Picture 7">
            <a:extLst>
              <a:ext uri="{FF2B5EF4-FFF2-40B4-BE49-F238E27FC236}">
                <a16:creationId xmlns:a16="http://schemas.microsoft.com/office/drawing/2014/main" id="{E8CBA3D9-7D5E-3BEB-1EA2-5795879F8C93}"/>
              </a:ext>
            </a:extLst>
          </p:cNvPr>
          <p:cNvPicPr>
            <a:picLocks noChangeAspect="1"/>
          </p:cNvPicPr>
          <p:nvPr/>
        </p:nvPicPr>
        <p:blipFill>
          <a:blip r:embed="rId2"/>
          <a:stretch>
            <a:fillRect/>
          </a:stretch>
        </p:blipFill>
        <p:spPr>
          <a:xfrm>
            <a:off x="1916483" y="2308458"/>
            <a:ext cx="8285965" cy="3138778"/>
          </a:xfrm>
          <a:prstGeom prst="rect">
            <a:avLst/>
          </a:prstGeom>
        </p:spPr>
      </p:pic>
      <p:sp>
        <p:nvSpPr>
          <p:cNvPr id="5" name="Slide Number Placeholder 15">
            <a:extLst>
              <a:ext uri="{FF2B5EF4-FFF2-40B4-BE49-F238E27FC236}">
                <a16:creationId xmlns:a16="http://schemas.microsoft.com/office/drawing/2014/main" id="{3B391214-6904-F7BA-E4F3-6634D00840A6}"/>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40</a:t>
            </a:fld>
            <a:endParaRPr lang="en-US"/>
          </a:p>
        </p:txBody>
      </p:sp>
      <p:sp>
        <p:nvSpPr>
          <p:cNvPr id="3" name="TextBox 2">
            <a:extLst>
              <a:ext uri="{FF2B5EF4-FFF2-40B4-BE49-F238E27FC236}">
                <a16:creationId xmlns:a16="http://schemas.microsoft.com/office/drawing/2014/main" id="{44392D58-9B21-E485-02AD-FD0F8DA0F8A3}"/>
              </a:ext>
            </a:extLst>
          </p:cNvPr>
          <p:cNvSpPr txBox="1"/>
          <p:nvPr/>
        </p:nvSpPr>
        <p:spPr>
          <a:xfrm>
            <a:off x="4724400" y="553588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No.13: Analysis of number of  ships before and after balancing</a:t>
            </a:r>
            <a:endParaRPr lang="en-US" sz="1200" b="1" dirty="0">
              <a:latin typeface="Times New Roman"/>
              <a:cs typeface="Times New Roman"/>
            </a:endParaRPr>
          </a:p>
        </p:txBody>
      </p:sp>
    </p:spTree>
    <p:extLst>
      <p:ext uri="{BB962C8B-B14F-4D97-AF65-F5344CB8AC3E}">
        <p14:creationId xmlns:p14="http://schemas.microsoft.com/office/powerpoint/2010/main" val="2898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923048"/>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Attained Deliverable</a:t>
            </a:r>
          </a:p>
        </p:txBody>
      </p:sp>
      <p:pic>
        <p:nvPicPr>
          <p:cNvPr id="3" name="Picture 4">
            <a:extLst>
              <a:ext uri="{FF2B5EF4-FFF2-40B4-BE49-F238E27FC236}">
                <a16:creationId xmlns:a16="http://schemas.microsoft.com/office/drawing/2014/main" id="{C0E928DD-1D70-D033-A72A-D9EF5DB45ADE}"/>
              </a:ext>
            </a:extLst>
          </p:cNvPr>
          <p:cNvPicPr>
            <a:picLocks noChangeAspect="1"/>
          </p:cNvPicPr>
          <p:nvPr/>
        </p:nvPicPr>
        <p:blipFill>
          <a:blip r:embed="rId2"/>
          <a:stretch>
            <a:fillRect/>
          </a:stretch>
        </p:blipFill>
        <p:spPr>
          <a:xfrm>
            <a:off x="1090671" y="1943922"/>
            <a:ext cx="9183663" cy="4134524"/>
          </a:xfrm>
          <a:prstGeom prst="rect">
            <a:avLst/>
          </a:prstGeom>
        </p:spPr>
      </p:pic>
      <p:sp>
        <p:nvSpPr>
          <p:cNvPr id="6" name="Slide Number Placeholder 15">
            <a:extLst>
              <a:ext uri="{FF2B5EF4-FFF2-40B4-BE49-F238E27FC236}">
                <a16:creationId xmlns:a16="http://schemas.microsoft.com/office/drawing/2014/main" id="{55E48C4D-1A6C-35E7-518F-2327B0E4C6BA}"/>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41</a:t>
            </a:fld>
            <a:endParaRPr lang="en-US"/>
          </a:p>
        </p:txBody>
      </p:sp>
      <p:sp>
        <p:nvSpPr>
          <p:cNvPr id="5" name="TextBox 4">
            <a:extLst>
              <a:ext uri="{FF2B5EF4-FFF2-40B4-BE49-F238E27FC236}">
                <a16:creationId xmlns:a16="http://schemas.microsoft.com/office/drawing/2014/main" id="{53724B34-3823-74DB-EFDE-73BD2F917E99}"/>
              </a:ext>
            </a:extLst>
          </p:cNvPr>
          <p:cNvSpPr txBox="1"/>
          <p:nvPr/>
        </p:nvSpPr>
        <p:spPr>
          <a:xfrm>
            <a:off x="5110348" y="608016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No.14: Number of ships in dataset</a:t>
            </a:r>
            <a:endParaRPr lang="en-US" sz="1200" b="1" dirty="0">
              <a:latin typeface="Times New Roman"/>
              <a:cs typeface="Times New Roman"/>
            </a:endParaRPr>
          </a:p>
        </p:txBody>
      </p:sp>
    </p:spTree>
    <p:extLst>
      <p:ext uri="{BB962C8B-B14F-4D97-AF65-F5344CB8AC3E}">
        <p14:creationId xmlns:p14="http://schemas.microsoft.com/office/powerpoint/2010/main" val="3031638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Working Model</a:t>
            </a:r>
            <a:endParaRPr lang="en-IN" sz="3200" b="1">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B73692-226C-BF62-5F2C-D1CC5D7DDDD0}"/>
              </a:ext>
            </a:extLst>
          </p:cNvPr>
          <p:cNvSpPr txBox="1"/>
          <p:nvPr/>
        </p:nvSpPr>
        <p:spPr>
          <a:xfrm>
            <a:off x="325927" y="923048"/>
            <a:ext cx="4774991"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Attained Deliverable</a:t>
            </a:r>
          </a:p>
        </p:txBody>
      </p:sp>
      <p:pic>
        <p:nvPicPr>
          <p:cNvPr id="6" name="Picture 6">
            <a:extLst>
              <a:ext uri="{FF2B5EF4-FFF2-40B4-BE49-F238E27FC236}">
                <a16:creationId xmlns:a16="http://schemas.microsoft.com/office/drawing/2014/main" id="{D710E760-8E6F-8D9D-D2F2-DDF411971DE3}"/>
              </a:ext>
            </a:extLst>
          </p:cNvPr>
          <p:cNvPicPr>
            <a:picLocks noChangeAspect="1"/>
          </p:cNvPicPr>
          <p:nvPr/>
        </p:nvPicPr>
        <p:blipFill>
          <a:blip r:embed="rId2"/>
          <a:stretch>
            <a:fillRect/>
          </a:stretch>
        </p:blipFill>
        <p:spPr>
          <a:xfrm>
            <a:off x="496866" y="1446866"/>
            <a:ext cx="8542991" cy="5263506"/>
          </a:xfrm>
          <a:prstGeom prst="rect">
            <a:avLst/>
          </a:prstGeom>
        </p:spPr>
      </p:pic>
      <p:sp>
        <p:nvSpPr>
          <p:cNvPr id="5" name="Slide Number Placeholder 15">
            <a:extLst>
              <a:ext uri="{FF2B5EF4-FFF2-40B4-BE49-F238E27FC236}">
                <a16:creationId xmlns:a16="http://schemas.microsoft.com/office/drawing/2014/main" id="{64154A5F-E0D5-F8C9-B1EF-2B2FBF52780A}"/>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42</a:t>
            </a:fld>
            <a:endParaRPr lang="en-US"/>
          </a:p>
        </p:txBody>
      </p:sp>
    </p:spTree>
    <p:extLst>
      <p:ext uri="{BB962C8B-B14F-4D97-AF65-F5344CB8AC3E}">
        <p14:creationId xmlns:p14="http://schemas.microsoft.com/office/powerpoint/2010/main" val="41127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1982" y="248626"/>
            <a:ext cx="7624308" cy="584775"/>
          </a:xfrm>
          <a:prstGeom prst="rect">
            <a:avLst/>
          </a:prstGeom>
          <a:noFill/>
        </p:spPr>
        <p:txBody>
          <a:bodyPr wrap="square" rtlCol="0">
            <a:spAutoFit/>
          </a:bodyPr>
          <a:lstStyle/>
          <a:p>
            <a:r>
              <a:rPr lang="en-IN" sz="3200" b="1">
                <a:solidFill>
                  <a:srgbClr val="46B0FA"/>
                </a:solidFill>
                <a:latin typeface="Arial" panose="020B0604020202020204" pitchFamily="34" charset="0"/>
                <a:cs typeface="Arial" panose="020B0604020202020204" pitchFamily="34" charset="0"/>
              </a:rPr>
              <a:t>Reference</a:t>
            </a:r>
          </a:p>
        </p:txBody>
      </p:sp>
      <p:sp>
        <p:nvSpPr>
          <p:cNvPr id="4" name="TextBox 3">
            <a:extLst>
              <a:ext uri="{FF2B5EF4-FFF2-40B4-BE49-F238E27FC236}">
                <a16:creationId xmlns:a16="http://schemas.microsoft.com/office/drawing/2014/main" id="{899B5421-5EBC-831E-118E-F48CB162CF2E}"/>
              </a:ext>
            </a:extLst>
          </p:cNvPr>
          <p:cNvSpPr txBox="1"/>
          <p:nvPr/>
        </p:nvSpPr>
        <p:spPr>
          <a:xfrm>
            <a:off x="96283" y="983712"/>
            <a:ext cx="11924508" cy="6124754"/>
          </a:xfrm>
          <a:prstGeom prst="rect">
            <a:avLst/>
          </a:prstGeom>
          <a:noFill/>
        </p:spPr>
        <p:txBody>
          <a:bodyPr wrap="square" lIns="91440" tIns="45720" rIns="91440" bIns="45720" rtlCol="0" anchor="t">
            <a:spAutoFit/>
          </a:bodyPr>
          <a:lstStyle/>
          <a:p>
            <a:pPr algn="just" rtl="0">
              <a:spcBef>
                <a:spcPts val="0"/>
              </a:spcBef>
              <a:spcAft>
                <a:spcPts val="0"/>
              </a:spcAft>
            </a:pPr>
            <a:r>
              <a:rPr lang="en-IN" sz="1600" b="0" i="0" u="none" strike="noStrike">
                <a:solidFill>
                  <a:srgbClr val="000000"/>
                </a:solidFill>
                <a:effectLst/>
                <a:latin typeface="Times New Roman"/>
                <a:cs typeface="Times New Roman"/>
              </a:rPr>
              <a:t>[1] Chong, J.; Zhu, M. Survey of the Study on Ship and Wake Detection in SAR Imagery. Acta  Electron. Sin. 2003, 31, 1356–1360.</a:t>
            </a:r>
            <a:endParaRPr lang="en-IN" sz="1600" b="0">
              <a:effectLst/>
              <a:latin typeface="Times New Roman"/>
              <a:cs typeface="Times New Roman"/>
            </a:endParaRPr>
          </a:p>
          <a:p>
            <a:pPr algn="just" rtl="0">
              <a:spcBef>
                <a:spcPts val="0"/>
              </a:spcBef>
              <a:spcAft>
                <a:spcPts val="0"/>
              </a:spcAft>
            </a:pPr>
            <a:br>
              <a:rPr lang="en-IN" sz="1600" b="0">
                <a:effectLst/>
              </a:rPr>
            </a:br>
            <a:r>
              <a:rPr lang="en-IN" sz="1600" b="0" i="0" u="none" strike="noStrike">
                <a:solidFill>
                  <a:srgbClr val="000000"/>
                </a:solidFill>
                <a:effectLst/>
                <a:latin typeface="Times New Roman"/>
                <a:cs typeface="Times New Roman"/>
              </a:rPr>
              <a:t>[2] Xi, Y.; Zhang, X.; Lai, Q.; Li, W.; Lang, H. A New </a:t>
            </a:r>
            <a:r>
              <a:rPr lang="en-IN" sz="1600" b="0" i="0" u="none" strike="noStrike" err="1">
                <a:solidFill>
                  <a:srgbClr val="000000"/>
                </a:solidFill>
                <a:effectLst/>
                <a:latin typeface="Times New Roman"/>
                <a:cs typeface="Times New Roman"/>
              </a:rPr>
              <a:t>PolSAR</a:t>
            </a:r>
            <a:r>
              <a:rPr lang="en-IN" sz="1600" b="0" i="0" u="none" strike="noStrike">
                <a:solidFill>
                  <a:srgbClr val="000000"/>
                </a:solidFill>
                <a:effectLst/>
                <a:latin typeface="Times New Roman"/>
                <a:cs typeface="Times New Roman"/>
              </a:rPr>
              <a:t> Ship Detection Metric Fused by Polarimetric Similarity and the Third Eigenvalue of the Coherency Matrix. In Proceedings of the IEEE International Geoscience and Remote Sensing Symposium, Beijing, China, 10–15 July 2016; pp. 112–115</a:t>
            </a:r>
            <a:endParaRPr lang="en-IN" sz="1600" b="0">
              <a:effectLst/>
              <a:latin typeface="Times New Roman"/>
              <a:cs typeface="Times New Roman"/>
            </a:endParaRPr>
          </a:p>
          <a:p>
            <a:pPr algn="just" rtl="0">
              <a:spcBef>
                <a:spcPts val="0"/>
              </a:spcBef>
              <a:spcAft>
                <a:spcPts val="0"/>
              </a:spcAft>
            </a:pPr>
            <a:br>
              <a:rPr lang="en-IN" sz="1600" b="0">
                <a:effectLst/>
              </a:rPr>
            </a:br>
            <a:r>
              <a:rPr lang="en-IN" sz="1600" b="0" i="0" u="none" strike="noStrike">
                <a:solidFill>
                  <a:srgbClr val="000000"/>
                </a:solidFill>
                <a:effectLst/>
                <a:latin typeface="Times New Roman"/>
                <a:cs typeface="Times New Roman"/>
              </a:rPr>
              <a:t>[3] Yu, W.; Wang, Y.; Liu, H.; He, J. </a:t>
            </a:r>
            <a:r>
              <a:rPr lang="en-IN" sz="1600" b="0" i="0" u="none" strike="noStrike" err="1">
                <a:solidFill>
                  <a:srgbClr val="000000"/>
                </a:solidFill>
                <a:effectLst/>
                <a:latin typeface="Times New Roman"/>
                <a:cs typeface="Times New Roman"/>
              </a:rPr>
              <a:t>Superpixel</a:t>
            </a:r>
            <a:r>
              <a:rPr lang="en-IN" sz="1600" b="0" i="0" u="none" strike="noStrike">
                <a:solidFill>
                  <a:srgbClr val="000000"/>
                </a:solidFill>
                <a:effectLst/>
                <a:latin typeface="Times New Roman"/>
                <a:cs typeface="Times New Roman"/>
              </a:rPr>
              <a:t>-Based CFAR Target Detection for High-Resolution SAR Images. IEEE </a:t>
            </a:r>
            <a:r>
              <a:rPr lang="en-IN" sz="1600" b="0" i="0" u="none" strike="noStrike" err="1">
                <a:solidFill>
                  <a:srgbClr val="000000"/>
                </a:solidFill>
                <a:effectLst/>
                <a:latin typeface="Times New Roman"/>
                <a:cs typeface="Times New Roman"/>
              </a:rPr>
              <a:t>Geosci</a:t>
            </a:r>
            <a:r>
              <a:rPr lang="en-IN" sz="1600" b="0" i="0" u="none" strike="noStrike">
                <a:solidFill>
                  <a:srgbClr val="000000"/>
                </a:solidFill>
                <a:effectLst/>
                <a:latin typeface="Times New Roman"/>
                <a:cs typeface="Times New Roman"/>
              </a:rPr>
              <a:t>. Remote Sens. Lett. 2016, 13, 730–734.</a:t>
            </a:r>
            <a:endParaRPr lang="en-IN" sz="1600" b="0">
              <a:effectLst/>
              <a:latin typeface="Times New Roman"/>
              <a:cs typeface="Times New Roman"/>
            </a:endParaRPr>
          </a:p>
          <a:p>
            <a:pPr algn="just" rtl="0">
              <a:spcBef>
                <a:spcPts val="0"/>
              </a:spcBef>
              <a:spcAft>
                <a:spcPts val="0"/>
              </a:spcAft>
            </a:pPr>
            <a:br>
              <a:rPr lang="en-IN" sz="1600" b="0">
                <a:effectLst/>
              </a:rPr>
            </a:br>
            <a:r>
              <a:rPr lang="en-IN" sz="1600" b="0" i="0" u="none" strike="noStrike">
                <a:solidFill>
                  <a:srgbClr val="000000"/>
                </a:solidFill>
                <a:effectLst/>
                <a:latin typeface="Times New Roman"/>
                <a:cs typeface="Times New Roman"/>
              </a:rPr>
              <a:t>[4] Fan, Q.; Chen, F.; Cheng, M.; Wang, C.; Li, J. A Modified Framework for Ship Detection from Compact Polarization SAR Image. In Proceedings of the IEEE International Geoscience and Remote Sensing Symposium, Valencia, Spain, 22–27 July 2018; pp. 3539–3542.</a:t>
            </a:r>
            <a:endParaRPr lang="en-IN" sz="1600" b="0">
              <a:effectLst/>
              <a:latin typeface="Times New Roman"/>
              <a:cs typeface="Times New Roman"/>
            </a:endParaRPr>
          </a:p>
          <a:p>
            <a:pPr algn="just" rtl="0">
              <a:spcBef>
                <a:spcPts val="0"/>
              </a:spcBef>
              <a:spcAft>
                <a:spcPts val="0"/>
              </a:spcAft>
            </a:pPr>
            <a:br>
              <a:rPr lang="en-IN" sz="1600" b="0">
                <a:effectLst/>
              </a:rPr>
            </a:br>
            <a:r>
              <a:rPr lang="en-IN" sz="1600" b="0" i="0" u="none" strike="noStrike">
                <a:solidFill>
                  <a:srgbClr val="000000"/>
                </a:solidFill>
                <a:effectLst/>
                <a:latin typeface="Times New Roman"/>
                <a:cs typeface="Times New Roman"/>
              </a:rPr>
              <a:t>[5] Markopoulos, P.; Dhanaraj, M.; Savakis, A. Adaptive L1-Norm Principal-Component Analysis with Online Outlier Rejection. IEEE J. Sel. Top. Signal Process. 2018, 12, 1131–1143.</a:t>
            </a:r>
            <a:endParaRPr lang="en-IN" sz="1600" b="0">
              <a:effectLst/>
              <a:latin typeface="Times New Roman"/>
              <a:cs typeface="Times New Roman"/>
            </a:endParaRPr>
          </a:p>
          <a:p>
            <a:pPr algn="just" rtl="0">
              <a:spcBef>
                <a:spcPts val="0"/>
              </a:spcBef>
              <a:spcAft>
                <a:spcPts val="0"/>
              </a:spcAft>
            </a:pPr>
            <a:br>
              <a:rPr lang="en-IN" sz="1600" b="0">
                <a:effectLst/>
              </a:rPr>
            </a:br>
            <a:r>
              <a:rPr lang="en-IN" sz="1600" b="0" i="0" u="none" strike="noStrike">
                <a:solidFill>
                  <a:srgbClr val="000000"/>
                </a:solidFill>
                <a:effectLst/>
                <a:latin typeface="Times New Roman"/>
                <a:cs typeface="Times New Roman"/>
              </a:rPr>
              <a:t>[6] Javed, S.; Mahmood, A.; Al-</a:t>
            </a:r>
            <a:r>
              <a:rPr lang="en-IN" sz="1600" b="0" i="0" u="none" strike="noStrike" err="1">
                <a:solidFill>
                  <a:srgbClr val="000000"/>
                </a:solidFill>
                <a:effectLst/>
                <a:latin typeface="Times New Roman"/>
                <a:cs typeface="Times New Roman"/>
              </a:rPr>
              <a:t>Maadeed</a:t>
            </a:r>
            <a:r>
              <a:rPr lang="en-IN" sz="1600" b="0" i="0" u="none" strike="noStrike">
                <a:solidFill>
                  <a:srgbClr val="000000"/>
                </a:solidFill>
                <a:effectLst/>
                <a:latin typeface="Times New Roman"/>
                <a:cs typeface="Times New Roman"/>
              </a:rPr>
              <a:t>, S.; </a:t>
            </a:r>
            <a:r>
              <a:rPr lang="en-IN" sz="1600" b="0" i="0" u="none" strike="noStrike" err="1">
                <a:solidFill>
                  <a:srgbClr val="000000"/>
                </a:solidFill>
                <a:effectLst/>
                <a:latin typeface="Times New Roman"/>
                <a:cs typeface="Times New Roman"/>
              </a:rPr>
              <a:t>Bouwmans</a:t>
            </a:r>
            <a:r>
              <a:rPr lang="en-IN" sz="1600" b="0" i="0" u="none" strike="noStrike">
                <a:solidFill>
                  <a:srgbClr val="000000"/>
                </a:solidFill>
                <a:effectLst/>
                <a:latin typeface="Times New Roman"/>
                <a:cs typeface="Times New Roman"/>
              </a:rPr>
              <a:t>, T.; Ki Jung, S. Moving Object Detection in Complex Scene Using Spatiotemporal Structured-Sparse RPCA. IEEE Trans. Image Process. 2018, 28, 1007–1022.</a:t>
            </a:r>
          </a:p>
          <a:p>
            <a:pPr algn="just" rtl="0">
              <a:spcBef>
                <a:spcPts val="0"/>
              </a:spcBef>
              <a:spcAft>
                <a:spcPts val="0"/>
              </a:spcAft>
            </a:pPr>
            <a:endParaRPr lang="en-IN" sz="1600" b="0" i="0" u="none" strike="noStrike">
              <a:solidFill>
                <a:srgbClr val="000000"/>
              </a:solidFill>
              <a:effectLst/>
              <a:latin typeface="Times New Roman" panose="02020603050405020304" pitchFamily="18" charset="0"/>
              <a:cs typeface="Times New Roman"/>
            </a:endParaRPr>
          </a:p>
          <a:p>
            <a:pPr algn="just"/>
            <a:r>
              <a:rPr lang="en-IN" sz="1600" b="0" i="0" u="none" strike="noStrike">
                <a:solidFill>
                  <a:srgbClr val="000000"/>
                </a:solidFill>
                <a:effectLst/>
                <a:latin typeface="Times New Roman"/>
                <a:cs typeface="Times New Roman"/>
              </a:rPr>
              <a:t>[7] Biondi, F. Low-Rank Plus Sparse Decomposition and Localized Radon Transform for Ship-Wake Detection in Synthetic Aperture Radar Images. IEEE </a:t>
            </a:r>
            <a:r>
              <a:rPr lang="en-IN" sz="1600" b="0" i="0" u="none" strike="noStrike" err="1">
                <a:solidFill>
                  <a:srgbClr val="000000"/>
                </a:solidFill>
                <a:effectLst/>
                <a:latin typeface="Times New Roman"/>
                <a:cs typeface="Times New Roman"/>
              </a:rPr>
              <a:t>Geosci</a:t>
            </a:r>
            <a:r>
              <a:rPr lang="en-IN" sz="1600" b="0" i="0" u="none" strike="noStrike">
                <a:solidFill>
                  <a:srgbClr val="000000"/>
                </a:solidFill>
                <a:effectLst/>
                <a:latin typeface="Times New Roman"/>
                <a:cs typeface="Times New Roman"/>
              </a:rPr>
              <a:t>. Remote Sens. Lett. 2018, 15, 117–121. </a:t>
            </a:r>
            <a:endParaRPr lang="en-IN" sz="1600" b="0">
              <a:effectLst/>
              <a:latin typeface="Times New Roman"/>
              <a:cs typeface="Times New Roman"/>
            </a:endParaRPr>
          </a:p>
          <a:p>
            <a:pPr algn="just" rtl="0">
              <a:spcBef>
                <a:spcPts val="0"/>
              </a:spcBef>
              <a:spcAft>
                <a:spcPts val="0"/>
              </a:spcAft>
            </a:pPr>
            <a:endParaRPr lang="en-IN" b="0">
              <a:effectLst/>
            </a:endParaRPr>
          </a:p>
          <a:p>
            <a:pPr algn="just" rtl="0">
              <a:spcBef>
                <a:spcPts val="0"/>
              </a:spcBef>
              <a:spcAft>
                <a:spcPts val="0"/>
              </a:spcAft>
            </a:pPr>
            <a:br>
              <a:rPr lang="en-IN" b="0">
                <a:effectLst/>
              </a:rPr>
            </a:br>
            <a:br>
              <a:rPr lang="en-IN"/>
            </a:br>
            <a:endParaRPr lang="en-IN"/>
          </a:p>
        </p:txBody>
      </p:sp>
      <p:sp>
        <p:nvSpPr>
          <p:cNvPr id="5" name="Slide Number Placeholder 15">
            <a:extLst>
              <a:ext uri="{FF2B5EF4-FFF2-40B4-BE49-F238E27FC236}">
                <a16:creationId xmlns:a16="http://schemas.microsoft.com/office/drawing/2014/main" id="{767E5312-DAC2-AC18-70D9-0791496620D0}"/>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43</a:t>
            </a:fld>
            <a:endParaRPr lang="en-US"/>
          </a:p>
        </p:txBody>
      </p:sp>
    </p:spTree>
    <p:extLst>
      <p:ext uri="{BB962C8B-B14F-4D97-AF65-F5344CB8AC3E}">
        <p14:creationId xmlns:p14="http://schemas.microsoft.com/office/powerpoint/2010/main" val="1359081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11106" y="248626"/>
            <a:ext cx="7645184" cy="584775"/>
          </a:xfrm>
          <a:prstGeom prst="rect">
            <a:avLst/>
          </a:prstGeom>
          <a:noFill/>
        </p:spPr>
        <p:txBody>
          <a:bodyPr wrap="square" rtlCol="0">
            <a:spAutoFit/>
          </a:bodyPr>
          <a:lstStyle/>
          <a:p>
            <a:r>
              <a:rPr lang="en-IN" sz="3200" b="1">
                <a:solidFill>
                  <a:srgbClr val="46B0FA"/>
                </a:solidFill>
                <a:latin typeface="Arial" panose="020B0604020202020204" pitchFamily="34" charset="0"/>
                <a:cs typeface="Arial" panose="020B0604020202020204" pitchFamily="34" charset="0"/>
              </a:rPr>
              <a:t>Reference</a:t>
            </a:r>
          </a:p>
        </p:txBody>
      </p:sp>
      <p:sp>
        <p:nvSpPr>
          <p:cNvPr id="4" name="TextBox 3">
            <a:extLst>
              <a:ext uri="{FF2B5EF4-FFF2-40B4-BE49-F238E27FC236}">
                <a16:creationId xmlns:a16="http://schemas.microsoft.com/office/drawing/2014/main" id="{899B5421-5EBC-831E-118E-F48CB162CF2E}"/>
              </a:ext>
            </a:extLst>
          </p:cNvPr>
          <p:cNvSpPr txBox="1"/>
          <p:nvPr/>
        </p:nvSpPr>
        <p:spPr>
          <a:xfrm>
            <a:off x="96284" y="835069"/>
            <a:ext cx="11966531" cy="6229137"/>
          </a:xfrm>
          <a:prstGeom prst="rect">
            <a:avLst/>
          </a:prstGeom>
          <a:noFill/>
        </p:spPr>
        <p:txBody>
          <a:bodyPr wrap="square" lIns="91440" tIns="45720" rIns="91440" bIns="45720" rtlCol="0" anchor="t">
            <a:spAutoFit/>
          </a:bodyPr>
          <a:lstStyle/>
          <a:p>
            <a:pPr algn="just" rtl="0">
              <a:spcBef>
                <a:spcPts val="0"/>
              </a:spcBef>
              <a:spcAft>
                <a:spcPts val="0"/>
              </a:spcAft>
            </a:pPr>
            <a:br>
              <a:rPr lang="en-IN" b="0">
                <a:effectLst/>
              </a:rPr>
            </a:br>
            <a:r>
              <a:rPr lang="en-IN" sz="1600" b="0" i="0" u="none" strike="noStrike">
                <a:solidFill>
                  <a:srgbClr val="000000"/>
                </a:solidFill>
                <a:effectLst/>
                <a:latin typeface="Times New Roman"/>
                <a:cs typeface="Times New Roman"/>
              </a:rPr>
              <a:t>[8] Li, C.; Yu, Z.; Chen, J. Overview of Techniques for Improving High-resolution Spaceborne SAR Imaging and Image Quality. J. Radars 2019, 8, 717–731.</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[9] Liu, T.; Yang, Z.; Yang, J.; Gao, G. CFAR Ship Detection Methods Using Compact Polarimetric SAR in a K-Wishart Distribution. IEEE J. Sel. Top. Appl. Earth Obs. Remote Sens. 2019, 12, 3737–3745.  </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[10] Li, J.; Tian, J.; Gao, P.; Li, L. Ship Detection and Fine-Grained Recognition in Large-Format Remote Sensing Images Based on Convolutional Neural Network. In Proceedings of the IEEE International Symposium on Geoscience and Remote Sensing (IGARSS), Waikoloa, HI, USA, 26 September–2 October 2020; pp. 2859–2862.</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[11] Ai, J.; Cao, Z.; Xing, M. An Adaptive-trimming-depth Based CFAR Detector of Heterogeneous Environment in SAR Imagery. Remote Sens. Lett. 2020, 11, 730–738.</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[12] Ai, J.; Cao, Z.; Mao, Y.; Wang, H.; Wang, F.; </a:t>
            </a:r>
            <a:r>
              <a:rPr lang="en-IN" sz="1600" b="0" i="0" u="none" strike="noStrike" err="1">
                <a:solidFill>
                  <a:srgbClr val="000000"/>
                </a:solidFill>
                <a:effectLst/>
                <a:latin typeface="Times New Roman"/>
                <a:cs typeface="Times New Roman"/>
              </a:rPr>
              <a:t>Jin</a:t>
            </a:r>
            <a:r>
              <a:rPr lang="en-IN" sz="1600" b="0" i="0" u="none" strike="noStrike">
                <a:solidFill>
                  <a:srgbClr val="000000"/>
                </a:solidFill>
                <a:effectLst/>
                <a:latin typeface="Times New Roman"/>
                <a:cs typeface="Times New Roman"/>
              </a:rPr>
              <a:t>, J. An Improved Bilateral CFAR Ship Detection Algorithm for SAR Image in Complex Environment. J. Radars 2021, 10, 499–515.</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[13] Liu, T.; Yang, Z.; Jiang, Y.; Gao, G. Review of Ship Detection in Polarimetric Synthetic Aperture Imagery. J. Radars 2021, 10, 1–19.</a:t>
            </a:r>
            <a:endParaRPr lang="en-IN" sz="1600" b="0">
              <a:effectLst/>
              <a:latin typeface="Times New Roman"/>
              <a:cs typeface="Times New Roman"/>
            </a:endParaRPr>
          </a:p>
          <a:p>
            <a:pPr algn="just" rtl="0">
              <a:spcBef>
                <a:spcPts val="0"/>
              </a:spcBef>
              <a:spcAft>
                <a:spcPts val="0"/>
              </a:spcAft>
            </a:pPr>
            <a:br>
              <a:rPr lang="en-IN" sz="1600" b="0">
                <a:effectLst/>
                <a:latin typeface="Times New Roman"/>
              </a:rPr>
            </a:br>
            <a:r>
              <a:rPr lang="en-IN" sz="1600" b="0" i="0" u="none" strike="noStrike">
                <a:solidFill>
                  <a:srgbClr val="000000"/>
                </a:solidFill>
                <a:effectLst/>
                <a:latin typeface="Times New Roman"/>
                <a:cs typeface="Times New Roman"/>
              </a:rPr>
              <a:t>[14] Zou, B.; Qiu, Y.; Zhang, L. Ship Detection Using </a:t>
            </a:r>
            <a:r>
              <a:rPr lang="en-IN" sz="1600" b="0" i="0" u="none" strike="noStrike" err="1">
                <a:solidFill>
                  <a:srgbClr val="000000"/>
                </a:solidFill>
                <a:effectLst/>
                <a:latin typeface="Times New Roman"/>
                <a:cs typeface="Times New Roman"/>
              </a:rPr>
              <a:t>PolSAR</a:t>
            </a:r>
            <a:r>
              <a:rPr lang="en-IN" sz="1600" b="0" i="0" u="none" strike="noStrike">
                <a:solidFill>
                  <a:srgbClr val="000000"/>
                </a:solidFill>
                <a:effectLst/>
                <a:latin typeface="Times New Roman"/>
                <a:cs typeface="Times New Roman"/>
              </a:rPr>
              <a:t> Images Based on Simulated Annealing by Fuzzy Matching. IEEE </a:t>
            </a:r>
            <a:r>
              <a:rPr lang="en-IN" sz="1600" b="0" i="0" u="none" strike="noStrike" err="1">
                <a:solidFill>
                  <a:srgbClr val="000000"/>
                </a:solidFill>
                <a:effectLst/>
                <a:latin typeface="Times New Roman"/>
                <a:cs typeface="Times New Roman"/>
              </a:rPr>
              <a:t>Geosci</a:t>
            </a:r>
            <a:r>
              <a:rPr lang="en-IN" sz="1600" b="0" i="0" u="none" strike="noStrike">
                <a:solidFill>
                  <a:srgbClr val="000000"/>
                </a:solidFill>
                <a:effectLst/>
                <a:latin typeface="Times New Roman"/>
                <a:cs typeface="Times New Roman"/>
              </a:rPr>
              <a:t>. Remote Sens. Lett. 2022, 19, 1–5.</a:t>
            </a:r>
            <a:endParaRPr lang="en-IN" sz="1600" b="0">
              <a:effectLst/>
              <a:latin typeface="Times New Roman"/>
              <a:cs typeface="Times New Roman"/>
            </a:endParaRPr>
          </a:p>
          <a:p>
            <a:pPr algn="just" rtl="0">
              <a:spcBef>
                <a:spcPts val="0"/>
              </a:spcBef>
              <a:spcAft>
                <a:spcPts val="0"/>
              </a:spcAft>
            </a:pPr>
            <a:br>
              <a:rPr lang="en-IN" b="0">
                <a:effectLst/>
              </a:rPr>
            </a:br>
            <a:br>
              <a:rPr lang="en-IN"/>
            </a:br>
            <a:endParaRPr lang="en-IN"/>
          </a:p>
        </p:txBody>
      </p:sp>
      <p:sp>
        <p:nvSpPr>
          <p:cNvPr id="5" name="Slide Number Placeholder 15">
            <a:extLst>
              <a:ext uri="{FF2B5EF4-FFF2-40B4-BE49-F238E27FC236}">
                <a16:creationId xmlns:a16="http://schemas.microsoft.com/office/drawing/2014/main" id="{AAE14EB3-1BA3-B554-78F7-0290CCEF7E4F}"/>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44</a:t>
            </a:fld>
            <a:endParaRPr lang="en-US"/>
          </a:p>
        </p:txBody>
      </p:sp>
    </p:spTree>
    <p:extLst>
      <p:ext uri="{BB962C8B-B14F-4D97-AF65-F5344CB8AC3E}">
        <p14:creationId xmlns:p14="http://schemas.microsoft.com/office/powerpoint/2010/main" val="2126988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34130" y="2856993"/>
            <a:ext cx="11923740" cy="1569660"/>
          </a:xfrm>
          <a:prstGeom prst="rect">
            <a:avLst/>
          </a:prstGeom>
          <a:noFill/>
        </p:spPr>
        <p:txBody>
          <a:bodyPr wrap="square" rtlCol="0">
            <a:spAutoFit/>
          </a:bodyPr>
          <a:lstStyle/>
          <a:p>
            <a:pPr algn="ctr"/>
            <a:r>
              <a:rPr lang="en-US" sz="9600" b="1">
                <a:latin typeface="Times New Roman" panose="02020603050405020304" pitchFamily="18" charset="0"/>
                <a:cs typeface="Times New Roman" panose="02020603050405020304" pitchFamily="18" charset="0"/>
              </a:rPr>
              <a:t>Thank You</a:t>
            </a:r>
            <a:endParaRPr lang="en-IN" sz="9600" b="1">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956952"/>
            <a:ext cx="4206240" cy="1806854"/>
          </a:xfrm>
          <a:prstGeom prst="rect">
            <a:avLst/>
          </a:prstGeom>
        </p:spPr>
      </p:pic>
      <p:sp>
        <p:nvSpPr>
          <p:cNvPr id="6" name="Slide Number Placeholder 5">
            <a:extLst>
              <a:ext uri="{FF2B5EF4-FFF2-40B4-BE49-F238E27FC236}">
                <a16:creationId xmlns:a16="http://schemas.microsoft.com/office/drawing/2014/main" id="{71F94650-F47D-0296-6E3D-B33D53C054EC}"/>
              </a:ext>
            </a:extLst>
          </p:cNvPr>
          <p:cNvSpPr>
            <a:spLocks noGrp="1"/>
          </p:cNvSpPr>
          <p:nvPr>
            <p:ph type="sldNum" sz="quarter" idx="12"/>
          </p:nvPr>
        </p:nvSpPr>
        <p:spPr>
          <a:xfrm>
            <a:off x="11522123" y="6344977"/>
            <a:ext cx="2743200" cy="365125"/>
          </a:xfrm>
        </p:spPr>
        <p:txBody>
          <a:bodyPr/>
          <a:lstStyle/>
          <a:p>
            <a:fld id="{CD3316BF-8A16-4F24-9F8F-9D40354D5A5C}" type="slidenum">
              <a:rPr lang="en-US" smtClean="0"/>
              <a:t>45</a:t>
            </a:fld>
            <a:endParaRPr lang="en-US"/>
          </a:p>
        </p:txBody>
      </p:sp>
    </p:spTree>
    <p:extLst>
      <p:ext uri="{BB962C8B-B14F-4D97-AF65-F5344CB8AC3E}">
        <p14:creationId xmlns:p14="http://schemas.microsoft.com/office/powerpoint/2010/main" val="357934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236864" y="1393203"/>
            <a:ext cx="8371373" cy="6555641"/>
          </a:xfrm>
          <a:prstGeom prst="rect">
            <a:avLst/>
          </a:prstGeom>
          <a:noFill/>
        </p:spPr>
        <p:txBody>
          <a:bodyPr wrap="square" lIns="91440" tIns="45720" rIns="91440" bIns="45720" rtlCol="0" anchor="t">
            <a:spAutoFit/>
          </a:bodyPr>
          <a:lstStyle/>
          <a:p>
            <a:pPr algn="just"/>
            <a:endParaRPr lang="en-IN" sz="2000">
              <a:latin typeface="Times New Roman"/>
              <a:cs typeface="Times New Roman"/>
            </a:endParaRPr>
          </a:p>
          <a:p>
            <a:pPr marL="342900" indent="-342900" algn="just">
              <a:buFont typeface="Arial,Sans-Serif"/>
              <a:buChar char="•"/>
            </a:pPr>
            <a:r>
              <a:rPr lang="en-US" sz="2000" b="1">
                <a:latin typeface="Times New Roman"/>
                <a:cs typeface="Times New Roman"/>
              </a:rPr>
              <a:t>U-NET Model : </a:t>
            </a:r>
            <a:r>
              <a:rPr lang="en-US" sz="2000">
                <a:latin typeface="Times New Roman"/>
                <a:cs typeface="Times New Roman"/>
              </a:rPr>
              <a:t>Deep Convolutional Neural Network.</a:t>
            </a:r>
            <a:endParaRPr lang="en-US" sz="2000">
              <a:latin typeface="Times New Roman"/>
              <a:ea typeface="+mn-lt"/>
              <a:cs typeface="+mn-lt"/>
            </a:endParaRPr>
          </a:p>
          <a:p>
            <a:pPr marL="342900" indent="-342900" algn="just">
              <a:buFont typeface="Arial,Sans-Serif"/>
              <a:buChar char="•"/>
            </a:pPr>
            <a:endParaRPr lang="en-US" sz="2000">
              <a:latin typeface="Times New Roman"/>
              <a:ea typeface="+mn-lt"/>
              <a:cs typeface="+mn-lt"/>
            </a:endParaRPr>
          </a:p>
          <a:p>
            <a:pPr marL="342900" indent="-342900" algn="just">
              <a:buFont typeface="Arial,Sans-Serif"/>
              <a:buChar char="•"/>
            </a:pPr>
            <a:r>
              <a:rPr lang="en-US" sz="2000" b="1">
                <a:latin typeface="Times New Roman"/>
                <a:cs typeface="Times New Roman"/>
              </a:rPr>
              <a:t>SAR(Synthetic Aperture Radar):</a:t>
            </a:r>
            <a:r>
              <a:rPr lang="en-US" sz="2000" b="1">
                <a:latin typeface="Times New Roman"/>
                <a:ea typeface="+mn-lt"/>
                <a:cs typeface="Times New Roman"/>
              </a:rPr>
              <a:t> </a:t>
            </a:r>
            <a:r>
              <a:rPr lang="en-US" sz="2000">
                <a:latin typeface="Times New Roman"/>
                <a:ea typeface="+mn-lt"/>
                <a:cs typeface="Times New Roman"/>
              </a:rPr>
              <a:t>S</a:t>
            </a:r>
            <a:r>
              <a:rPr lang="en-US" sz="2000">
                <a:latin typeface="Times New Roman"/>
                <a:ea typeface="+mn-lt"/>
                <a:cs typeface="+mn-lt"/>
              </a:rPr>
              <a:t>ensor that first transmits microwave signals and then receives back the signals that are returned, or backscattered , from the Earth's surface to create two-dimensional images or three-dimensional reconstructions of objects, such as landscapes</a:t>
            </a:r>
            <a:endParaRPr lang="en-US" sz="2000">
              <a:latin typeface="Times New Roman"/>
              <a:ea typeface="+mn-lt"/>
              <a:cs typeface="Times New Roman"/>
            </a:endParaRPr>
          </a:p>
          <a:p>
            <a:pPr marL="342900" indent="-342900" algn="just">
              <a:buFont typeface="Arial,Sans-Serif"/>
              <a:buChar char="•"/>
            </a:pPr>
            <a:endParaRPr lang="en-US" sz="2000">
              <a:latin typeface="Times New Roman"/>
              <a:cs typeface="Calibri"/>
            </a:endParaRPr>
          </a:p>
          <a:p>
            <a:pPr marL="342900" indent="-342900" algn="just">
              <a:buFont typeface="Arial,Sans-Serif"/>
              <a:buChar char="•"/>
            </a:pPr>
            <a:r>
              <a:rPr lang="en-US" sz="2000" b="1">
                <a:latin typeface="Times New Roman"/>
                <a:cs typeface="Times New Roman"/>
              </a:rPr>
              <a:t>Arc Map Software</a:t>
            </a:r>
            <a:r>
              <a:rPr lang="en-US" sz="2000">
                <a:latin typeface="Times New Roman"/>
                <a:cs typeface="Times New Roman"/>
              </a:rPr>
              <a:t>: </a:t>
            </a:r>
            <a:r>
              <a:rPr lang="en-US" sz="2000">
                <a:latin typeface="Times New Roman"/>
                <a:ea typeface="+mn-lt"/>
                <a:cs typeface="+mn-lt"/>
              </a:rPr>
              <a:t>ArcMap is where you display and explore GIS datasets for your study area, where you assign symbols, and where you create map layouts for printing or publication. ArcMap is also the application you use to create and edit datasets</a:t>
            </a:r>
            <a:r>
              <a:rPr lang="en-US" sz="2000">
                <a:ea typeface="+mn-lt"/>
                <a:cs typeface="+mn-lt"/>
              </a:rPr>
              <a:t>.</a:t>
            </a:r>
          </a:p>
          <a:p>
            <a:pPr marL="342900" indent="-342900" algn="just">
              <a:buFont typeface="Arial,Sans-Serif"/>
              <a:buChar char="•"/>
            </a:pPr>
            <a:endParaRPr lang="en-US" sz="2000">
              <a:latin typeface="Times New Roman"/>
              <a:cs typeface="Times New Roman"/>
            </a:endParaRPr>
          </a:p>
          <a:p>
            <a:pPr marL="342900" indent="-342900" algn="just">
              <a:buFont typeface="Arial"/>
              <a:buChar char="•"/>
            </a:pPr>
            <a:r>
              <a:rPr lang="en-US" sz="2000" b="1">
                <a:latin typeface="Times New Roman"/>
                <a:cs typeface="Times New Roman"/>
              </a:rPr>
              <a:t>SNAP (Sentinel Application Platform): </a:t>
            </a:r>
            <a:r>
              <a:rPr lang="en-US" sz="2000">
                <a:latin typeface="Times New Roman"/>
                <a:ea typeface="+mn-lt"/>
                <a:cs typeface="+mn-lt"/>
              </a:rPr>
              <a:t>ESA SNAP is a free and open toolbox for processing data products from numerous satellite missions such as the EU’s Copernicus Sentinel-1, Sentinel-2 and Sentinel-3, as well as ESA’s SMOS mission, and ‘Third Party Missions’.</a:t>
            </a:r>
          </a:p>
          <a:p>
            <a:pPr marL="342900" indent="-342900" algn="just">
              <a:buFont typeface="Arial,Sans-Serif"/>
              <a:buChar char="•"/>
            </a:pPr>
            <a:endParaRPr lang="en-US" sz="2000">
              <a:latin typeface="Times New Roman"/>
              <a:cs typeface="Times New Roman"/>
            </a:endParaRPr>
          </a:p>
          <a:p>
            <a:pPr marL="342900" indent="-342900" algn="just">
              <a:buFont typeface="Arial,Sans-Serif"/>
              <a:buChar char="•"/>
            </a:pPr>
            <a:endParaRPr lang="en-US" sz="2000">
              <a:latin typeface="Times New Roman"/>
              <a:cs typeface="Times New Roman"/>
            </a:endParaRPr>
          </a:p>
          <a:p>
            <a:pPr marL="342900" indent="-342900" algn="just">
              <a:buFont typeface="Arial,Sans-Serif"/>
              <a:buChar char="•"/>
            </a:pPr>
            <a:endParaRPr lang="en-US" sz="2000">
              <a:latin typeface="Times New Roman"/>
              <a:cs typeface="Times New Roman"/>
            </a:endParaRPr>
          </a:p>
          <a:p>
            <a:pPr marL="342900" indent="-342900">
              <a:buFont typeface="Arial" panose="020B0604020202020204" pitchFamily="34" charset="0"/>
              <a:buChar char="•"/>
            </a:pPr>
            <a:endParaRPr lang="en-IN" sz="20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705B62C-7107-6728-D396-EB3F82902377}"/>
              </a:ext>
            </a:extLst>
          </p:cNvPr>
          <p:cNvSpPr txBox="1"/>
          <p:nvPr/>
        </p:nvSpPr>
        <p:spPr>
          <a:xfrm>
            <a:off x="325927" y="940567"/>
            <a:ext cx="7025132" cy="523220"/>
          </a:xfrm>
          <a:prstGeom prst="rect">
            <a:avLst/>
          </a:prstGeom>
          <a:noFill/>
        </p:spPr>
        <p:txBody>
          <a:bodyPr wrap="square">
            <a:spAutoFit/>
          </a:bodyPr>
          <a:lstStyle/>
          <a:p>
            <a:r>
              <a:rPr lang="en-US" sz="2800" b="1">
                <a:latin typeface="Arial" panose="020B0604020202020204" pitchFamily="34" charset="0"/>
                <a:cs typeface="Arial" panose="020B0604020202020204" pitchFamily="34" charset="0"/>
              </a:rPr>
              <a:t>Technical Concepts used</a:t>
            </a:r>
          </a:p>
        </p:txBody>
      </p:sp>
      <p:pic>
        <p:nvPicPr>
          <p:cNvPr id="7" name="Picture 7">
            <a:extLst>
              <a:ext uri="{FF2B5EF4-FFF2-40B4-BE49-F238E27FC236}">
                <a16:creationId xmlns:a16="http://schemas.microsoft.com/office/drawing/2014/main" id="{CC8A1CF7-E5C7-73BA-03E6-C480AA541E17}"/>
              </a:ext>
            </a:extLst>
          </p:cNvPr>
          <p:cNvPicPr>
            <a:picLocks noChangeAspect="1"/>
          </p:cNvPicPr>
          <p:nvPr/>
        </p:nvPicPr>
        <p:blipFill>
          <a:blip r:embed="rId2"/>
          <a:stretch>
            <a:fillRect/>
          </a:stretch>
        </p:blipFill>
        <p:spPr>
          <a:xfrm>
            <a:off x="8771546" y="4069981"/>
            <a:ext cx="1131126" cy="1181491"/>
          </a:xfrm>
          <a:prstGeom prst="rect">
            <a:avLst/>
          </a:prstGeom>
        </p:spPr>
      </p:pic>
      <p:pic>
        <p:nvPicPr>
          <p:cNvPr id="8" name="Picture 8">
            <a:extLst>
              <a:ext uri="{FF2B5EF4-FFF2-40B4-BE49-F238E27FC236}">
                <a16:creationId xmlns:a16="http://schemas.microsoft.com/office/drawing/2014/main" id="{3FB0FD77-17E2-BB60-CC86-0E6B5CE6909D}"/>
              </a:ext>
            </a:extLst>
          </p:cNvPr>
          <p:cNvPicPr>
            <a:picLocks noChangeAspect="1"/>
          </p:cNvPicPr>
          <p:nvPr/>
        </p:nvPicPr>
        <p:blipFill>
          <a:blip r:embed="rId3"/>
          <a:stretch>
            <a:fillRect/>
          </a:stretch>
        </p:blipFill>
        <p:spPr>
          <a:xfrm>
            <a:off x="10528125" y="3884114"/>
            <a:ext cx="1563665" cy="1511473"/>
          </a:xfrm>
          <a:prstGeom prst="rect">
            <a:avLst/>
          </a:prstGeom>
        </p:spPr>
      </p:pic>
      <p:pic>
        <p:nvPicPr>
          <p:cNvPr id="9" name="Picture 9">
            <a:extLst>
              <a:ext uri="{FF2B5EF4-FFF2-40B4-BE49-F238E27FC236}">
                <a16:creationId xmlns:a16="http://schemas.microsoft.com/office/drawing/2014/main" id="{3E4793C9-3C9D-8AD9-99FB-4ADA9A815D47}"/>
              </a:ext>
            </a:extLst>
          </p:cNvPr>
          <p:cNvPicPr>
            <a:picLocks noChangeAspect="1"/>
          </p:cNvPicPr>
          <p:nvPr/>
        </p:nvPicPr>
        <p:blipFill>
          <a:blip r:embed="rId4"/>
          <a:stretch>
            <a:fillRect/>
          </a:stretch>
        </p:blipFill>
        <p:spPr>
          <a:xfrm>
            <a:off x="9390344" y="1250386"/>
            <a:ext cx="1626295" cy="146580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777E1653-5C3E-2EDD-45A8-DF8EE0041F66}"/>
                  </a:ext>
                </a:extLst>
              </p14:cNvPr>
              <p14:cNvContentPartPr/>
              <p14:nvPr/>
            </p14:nvContentPartPr>
            <p14:xfrm>
              <a:off x="10754118" y="4063130"/>
              <a:ext cx="13047" cy="13047"/>
            </p14:xfrm>
          </p:contentPart>
        </mc:Choice>
        <mc:Fallback xmlns="">
          <p:pic>
            <p:nvPicPr>
              <p:cNvPr id="15" name="Ink 14">
                <a:extLst>
                  <a:ext uri="{FF2B5EF4-FFF2-40B4-BE49-F238E27FC236}">
                    <a16:creationId xmlns:a16="http://schemas.microsoft.com/office/drawing/2014/main" id="{777E1653-5C3E-2EDD-45A8-DF8EE0041F66}"/>
                  </a:ext>
                </a:extLst>
              </p:cNvPr>
              <p:cNvPicPr/>
              <p:nvPr/>
            </p:nvPicPr>
            <p:blipFill>
              <a:blip r:embed="rId6"/>
              <a:stretch>
                <a:fillRect/>
              </a:stretch>
            </p:blipFill>
            <p:spPr>
              <a:xfrm>
                <a:off x="10101768" y="3410780"/>
                <a:ext cx="1304700" cy="1304700"/>
              </a:xfrm>
              <a:prstGeom prst="rect">
                <a:avLst/>
              </a:prstGeom>
            </p:spPr>
          </p:pic>
        </mc:Fallback>
      </mc:AlternateContent>
      <p:cxnSp>
        <p:nvCxnSpPr>
          <p:cNvPr id="21" name="Straight Arrow Connector 20">
            <a:extLst>
              <a:ext uri="{FF2B5EF4-FFF2-40B4-BE49-F238E27FC236}">
                <a16:creationId xmlns:a16="http://schemas.microsoft.com/office/drawing/2014/main" id="{7A3EF675-EA52-41C3-5D71-E4098B3984E7}"/>
              </a:ext>
            </a:extLst>
          </p:cNvPr>
          <p:cNvCxnSpPr/>
          <p:nvPr/>
        </p:nvCxnSpPr>
        <p:spPr>
          <a:xfrm flipH="1">
            <a:off x="9149088" y="2467498"/>
            <a:ext cx="484340" cy="159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7A3589-52E7-8CF5-860B-FA3CBBC9AA40}"/>
              </a:ext>
            </a:extLst>
          </p:cNvPr>
          <p:cNvCxnSpPr/>
          <p:nvPr/>
        </p:nvCxnSpPr>
        <p:spPr>
          <a:xfrm>
            <a:off x="10506988" y="2526865"/>
            <a:ext cx="757825" cy="1384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47F0F1A-6277-9630-67E2-51EDF76F10A0}"/>
              </a:ext>
            </a:extLst>
          </p:cNvPr>
          <p:cNvSpPr txBox="1"/>
          <p:nvPr/>
        </p:nvSpPr>
        <p:spPr>
          <a:xfrm>
            <a:off x="9048997" y="5397336"/>
            <a:ext cx="2792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No.4: Software use to process the       Sar dataset</a:t>
            </a:r>
            <a:endParaRPr lang="en-US" sz="1200" dirty="0"/>
          </a:p>
        </p:txBody>
      </p:sp>
      <p:sp>
        <p:nvSpPr>
          <p:cNvPr id="11" name="Slide Number Placeholder 15">
            <a:extLst>
              <a:ext uri="{FF2B5EF4-FFF2-40B4-BE49-F238E27FC236}">
                <a16:creationId xmlns:a16="http://schemas.microsoft.com/office/drawing/2014/main" id="{558FC219-902E-BB9D-CC1C-6096D7C0BC98}"/>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5</a:t>
            </a:fld>
            <a:endParaRPr lang="en-US"/>
          </a:p>
        </p:txBody>
      </p:sp>
    </p:spTree>
    <p:extLst>
      <p:ext uri="{BB962C8B-B14F-4D97-AF65-F5344CB8AC3E}">
        <p14:creationId xmlns:p14="http://schemas.microsoft.com/office/powerpoint/2010/main" val="1593911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705B62C-7107-6728-D396-EB3F82902377}"/>
              </a:ext>
            </a:extLst>
          </p:cNvPr>
          <p:cNvSpPr txBox="1"/>
          <p:nvPr/>
        </p:nvSpPr>
        <p:spPr>
          <a:xfrm>
            <a:off x="231982" y="977606"/>
            <a:ext cx="5852377" cy="5970865"/>
          </a:xfrm>
          <a:prstGeom prst="rect">
            <a:avLst/>
          </a:prstGeom>
          <a:noFill/>
        </p:spPr>
        <p:txBody>
          <a:bodyPr wrap="square" lIns="91440" tIns="45720" rIns="91440" bIns="45720" anchor="t">
            <a:spAutoFit/>
          </a:bodyPr>
          <a:lstStyle/>
          <a:p>
            <a:r>
              <a:rPr lang="en-US" sz="2800" b="1">
                <a:latin typeface="Arial"/>
                <a:cs typeface="Arial"/>
              </a:rPr>
              <a:t>Technical Algorithms used</a:t>
            </a:r>
          </a:p>
          <a:p>
            <a:endParaRPr lang="en-US" sz="2400" b="1">
              <a:latin typeface="Arial"/>
              <a:cs typeface="Arial"/>
            </a:endParaRPr>
          </a:p>
          <a:p>
            <a:pPr algn="just"/>
            <a:r>
              <a:rPr lang="en-US" sz="2400" b="1">
                <a:latin typeface="Times New Roman"/>
                <a:cs typeface="Arial"/>
              </a:rPr>
              <a:t>U-NET Model</a:t>
            </a:r>
          </a:p>
          <a:p>
            <a:pPr algn="just"/>
            <a:endParaRPr lang="en-US" sz="2400" b="1">
              <a:latin typeface="Times New Roman"/>
              <a:ea typeface="+mn-lt"/>
              <a:cs typeface="Arial"/>
            </a:endParaRPr>
          </a:p>
          <a:p>
            <a:pPr marL="342900" indent="-342900" algn="just">
              <a:buFont typeface="Arial"/>
              <a:buChar char="•"/>
            </a:pPr>
            <a:r>
              <a:rPr lang="en-US" sz="2000">
                <a:latin typeface="Times New Roman"/>
                <a:ea typeface="+mn-lt"/>
                <a:cs typeface="+mn-lt"/>
              </a:rPr>
              <a:t>U-Net is a popular convolutional neural network used for ship detection in satellite images. It's trained on annotated images where ships are labeled as foreground and background as the sea/sky.</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After learning to recognize ship features, U-Net segments new images by producing a map of probabilities for each pixel belonging to foreground/background. </a:t>
            </a:r>
          </a:p>
          <a:p>
            <a:pPr marL="342900" indent="-342900" algn="just">
              <a:buFont typeface="Arial"/>
              <a:buChar char="•"/>
            </a:pPr>
            <a:endParaRPr lang="en-US" sz="2000">
              <a:latin typeface="Times New Roman"/>
              <a:ea typeface="+mn-lt"/>
              <a:cs typeface="+mn-lt"/>
            </a:endParaRPr>
          </a:p>
          <a:p>
            <a:pPr marL="342900" indent="-342900" algn="just">
              <a:buFont typeface="Arial"/>
              <a:buChar char="•"/>
            </a:pPr>
            <a:r>
              <a:rPr lang="en-US" sz="2000">
                <a:latin typeface="Times New Roman"/>
                <a:ea typeface="+mn-lt"/>
                <a:cs typeface="+mn-lt"/>
              </a:rPr>
              <a:t>This map is </a:t>
            </a:r>
            <a:r>
              <a:rPr lang="en-US" sz="2000" err="1">
                <a:latin typeface="Times New Roman"/>
                <a:ea typeface="+mn-lt"/>
                <a:cs typeface="+mn-lt"/>
              </a:rPr>
              <a:t>thresholded</a:t>
            </a:r>
            <a:r>
              <a:rPr lang="en-US" sz="2000">
                <a:latin typeface="Times New Roman"/>
                <a:ea typeface="+mn-lt"/>
                <a:cs typeface="+mn-lt"/>
              </a:rPr>
              <a:t> to obtain a binary mask where foreground pixels represent ships and background pixels represent the sea/sky. </a:t>
            </a:r>
            <a:endParaRPr lang="en-US" sz="2000">
              <a:latin typeface="Times New Roman"/>
              <a:cs typeface="Calibri"/>
            </a:endParaRPr>
          </a:p>
          <a:p>
            <a:endParaRPr lang="en-US" sz="2200" b="1">
              <a:latin typeface="Times New Roman"/>
              <a:cs typeface="Arial" panose="020B0604020202020204" pitchFamily="34" charset="0"/>
            </a:endParaRPr>
          </a:p>
        </p:txBody>
      </p:sp>
      <p:sp>
        <p:nvSpPr>
          <p:cNvPr id="4" name="Slide Number Placeholder 15">
            <a:extLst>
              <a:ext uri="{FF2B5EF4-FFF2-40B4-BE49-F238E27FC236}">
                <a16:creationId xmlns:a16="http://schemas.microsoft.com/office/drawing/2014/main" id="{A513A3E5-C1CB-067B-4A4F-0E51B7AF7FB7}"/>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6</a:t>
            </a:fld>
            <a:endParaRPr lang="en-US"/>
          </a:p>
        </p:txBody>
      </p:sp>
      <p:pic>
        <p:nvPicPr>
          <p:cNvPr id="3" name="Picture 5">
            <a:extLst>
              <a:ext uri="{FF2B5EF4-FFF2-40B4-BE49-F238E27FC236}">
                <a16:creationId xmlns:a16="http://schemas.microsoft.com/office/drawing/2014/main" id="{19DBC8FA-B87F-34F9-BD4D-260961EE35A3}"/>
              </a:ext>
            </a:extLst>
          </p:cNvPr>
          <p:cNvPicPr>
            <a:picLocks noChangeAspect="1"/>
          </p:cNvPicPr>
          <p:nvPr/>
        </p:nvPicPr>
        <p:blipFill>
          <a:blip r:embed="rId2"/>
          <a:stretch>
            <a:fillRect/>
          </a:stretch>
        </p:blipFill>
        <p:spPr>
          <a:xfrm>
            <a:off x="6362301" y="2337355"/>
            <a:ext cx="5622963" cy="3247213"/>
          </a:xfrm>
          <a:prstGeom prst="rect">
            <a:avLst/>
          </a:prstGeom>
        </p:spPr>
      </p:pic>
      <p:sp>
        <p:nvSpPr>
          <p:cNvPr id="7" name="TextBox 6">
            <a:extLst>
              <a:ext uri="{FF2B5EF4-FFF2-40B4-BE49-F238E27FC236}">
                <a16:creationId xmlns:a16="http://schemas.microsoft.com/office/drawing/2014/main" id="{E6655111-BDC9-3272-F12E-2D75706F5893}"/>
              </a:ext>
            </a:extLst>
          </p:cNvPr>
          <p:cNvSpPr txBox="1"/>
          <p:nvPr/>
        </p:nvSpPr>
        <p:spPr>
          <a:xfrm>
            <a:off x="8098971" y="5783283"/>
            <a:ext cx="2228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Times New Roman"/>
              </a:rPr>
              <a:t>Fig No.5: U-NET Architecture</a:t>
            </a:r>
            <a:endParaRPr lang="en-US" sz="1200" dirty="0">
              <a:cs typeface="Calibri"/>
            </a:endParaRPr>
          </a:p>
        </p:txBody>
      </p:sp>
    </p:spTree>
    <p:extLst>
      <p:ext uri="{BB962C8B-B14F-4D97-AF65-F5344CB8AC3E}">
        <p14:creationId xmlns:p14="http://schemas.microsoft.com/office/powerpoint/2010/main" val="169409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705B62C-7107-6728-D396-EB3F82902377}"/>
              </a:ext>
            </a:extLst>
          </p:cNvPr>
          <p:cNvSpPr txBox="1"/>
          <p:nvPr/>
        </p:nvSpPr>
        <p:spPr>
          <a:xfrm>
            <a:off x="231982" y="977606"/>
            <a:ext cx="11641595" cy="5478423"/>
          </a:xfrm>
          <a:prstGeom prst="rect">
            <a:avLst/>
          </a:prstGeom>
          <a:noFill/>
        </p:spPr>
        <p:txBody>
          <a:bodyPr wrap="square" lIns="91440" tIns="45720" rIns="91440" bIns="45720" anchor="t">
            <a:spAutoFit/>
          </a:bodyPr>
          <a:lstStyle/>
          <a:p>
            <a:r>
              <a:rPr lang="en-US" sz="2800" b="1">
                <a:latin typeface="Arial"/>
                <a:cs typeface="Arial"/>
              </a:rPr>
              <a:t>Technical Algorithms used</a:t>
            </a:r>
          </a:p>
          <a:p>
            <a:endParaRPr lang="en-US" sz="2800" b="1">
              <a:latin typeface="Arial" panose="020B0604020202020204" pitchFamily="34" charset="0"/>
              <a:cs typeface="Arial" panose="020B0604020202020204" pitchFamily="34" charset="0"/>
            </a:endParaRPr>
          </a:p>
          <a:p>
            <a:pPr algn="just"/>
            <a:r>
              <a:rPr lang="en-US" sz="2000">
                <a:latin typeface="Times New Roman"/>
                <a:ea typeface="+mn-lt"/>
                <a:cs typeface="+mn-lt"/>
              </a:rPr>
              <a:t>The U-Net model is a popular neural network architecture for semantic segmentation tasks, including ship detection. Here's a general overview of how the U-Net algorithm works for ship detection:</a:t>
            </a:r>
            <a:endParaRPr lang="en-US" sz="2000">
              <a:latin typeface="Times New Roman"/>
              <a:cs typeface="Times New Roman"/>
            </a:endParaRPr>
          </a:p>
          <a:p>
            <a:endParaRPr lang="en-US"/>
          </a:p>
          <a:p>
            <a:pPr marL="285750" indent="-285750" algn="just">
              <a:buFont typeface="Arial"/>
              <a:buChar char="•"/>
            </a:pPr>
            <a:r>
              <a:rPr lang="en-US" sz="2000" b="1">
                <a:latin typeface="Times New Roman"/>
                <a:ea typeface="+mn-lt"/>
                <a:cs typeface="+mn-lt"/>
              </a:rPr>
              <a:t>Input:</a:t>
            </a:r>
            <a:r>
              <a:rPr lang="en-US" sz="2000">
                <a:latin typeface="Times New Roman"/>
                <a:ea typeface="+mn-lt"/>
                <a:cs typeface="+mn-lt"/>
              </a:rPr>
              <a:t> The U-Net model takes as input an image that contains one or more ships.</a:t>
            </a:r>
            <a:endParaRPr lang="en-US" sz="2000">
              <a:latin typeface="Times New Roman"/>
              <a:cs typeface="Times New Roman"/>
            </a:endParaRPr>
          </a:p>
          <a:p>
            <a:pPr algn="just"/>
            <a:endParaRPr lang="en-US" sz="2000">
              <a:latin typeface="Times New Roman"/>
              <a:ea typeface="+mn-lt"/>
              <a:cs typeface="+mn-lt"/>
            </a:endParaRPr>
          </a:p>
          <a:p>
            <a:pPr marL="285750" indent="-285750" algn="just">
              <a:buFont typeface="Arial"/>
              <a:buChar char="•"/>
            </a:pPr>
            <a:r>
              <a:rPr lang="en-US" sz="2000" b="1">
                <a:latin typeface="Times New Roman"/>
                <a:ea typeface="+mn-lt"/>
                <a:cs typeface="+mn-lt"/>
              </a:rPr>
              <a:t>Encoding Path: </a:t>
            </a:r>
            <a:r>
              <a:rPr lang="en-US" sz="2000">
                <a:latin typeface="Times New Roman"/>
                <a:ea typeface="+mn-lt"/>
                <a:cs typeface="+mn-lt"/>
              </a:rPr>
              <a:t>The image is first passed through a series of convolutional layers that extract features from the image. The size of the feature maps is reduced at each layer, while the number of feature maps is increased.</a:t>
            </a:r>
            <a:endParaRPr lang="en-US" sz="2000">
              <a:latin typeface="Times New Roman"/>
              <a:cs typeface="Times New Roman"/>
            </a:endParaRPr>
          </a:p>
          <a:p>
            <a:pPr algn="just"/>
            <a:endParaRPr lang="en-US" sz="2000">
              <a:latin typeface="Times New Roman"/>
              <a:ea typeface="+mn-lt"/>
              <a:cs typeface="+mn-lt"/>
            </a:endParaRPr>
          </a:p>
          <a:p>
            <a:pPr marL="285750" indent="-285750" algn="just">
              <a:buFont typeface="Arial"/>
              <a:buChar char="•"/>
            </a:pPr>
            <a:r>
              <a:rPr lang="en-US" sz="2000" b="1">
                <a:latin typeface="Times New Roman"/>
                <a:ea typeface="+mn-lt"/>
                <a:cs typeface="+mn-lt"/>
              </a:rPr>
              <a:t>Decoding Path: </a:t>
            </a:r>
            <a:r>
              <a:rPr lang="en-US" sz="2000">
                <a:latin typeface="Times New Roman"/>
                <a:ea typeface="+mn-lt"/>
                <a:cs typeface="+mn-lt"/>
              </a:rPr>
              <a:t>The feature maps obtained from the encoding path are then passed through a series of transposed convolutional layers that </a:t>
            </a:r>
            <a:r>
              <a:rPr lang="en-US" sz="2000" err="1">
                <a:latin typeface="Times New Roman"/>
                <a:ea typeface="+mn-lt"/>
                <a:cs typeface="+mn-lt"/>
              </a:rPr>
              <a:t>upsample</a:t>
            </a:r>
            <a:r>
              <a:rPr lang="en-US" sz="2000">
                <a:latin typeface="Times New Roman"/>
                <a:ea typeface="+mn-lt"/>
                <a:cs typeface="+mn-lt"/>
              </a:rPr>
              <a:t> the feature maps back to the size of the input image. At each layer, the feature maps are concatenated with the corresponding feature maps from the encoding path, allowing the decoder to combine information from different scales.</a:t>
            </a:r>
            <a:endParaRPr lang="en-US" sz="2000">
              <a:latin typeface="Times New Roman"/>
              <a:cs typeface="Times New Roman"/>
            </a:endParaRPr>
          </a:p>
          <a:p>
            <a:br>
              <a:rPr lang="en-US"/>
            </a:br>
            <a:endParaRPr lang="en-US"/>
          </a:p>
        </p:txBody>
      </p:sp>
      <p:sp>
        <p:nvSpPr>
          <p:cNvPr id="4" name="Slide Number Placeholder 15">
            <a:extLst>
              <a:ext uri="{FF2B5EF4-FFF2-40B4-BE49-F238E27FC236}">
                <a16:creationId xmlns:a16="http://schemas.microsoft.com/office/drawing/2014/main" id="{A513A3E5-C1CB-067B-4A4F-0E51B7AF7FB7}"/>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7</a:t>
            </a:fld>
            <a:endParaRPr lang="en-US"/>
          </a:p>
        </p:txBody>
      </p:sp>
    </p:spTree>
    <p:extLst>
      <p:ext uri="{BB962C8B-B14F-4D97-AF65-F5344CB8AC3E}">
        <p14:creationId xmlns:p14="http://schemas.microsoft.com/office/powerpoint/2010/main" val="326534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705B62C-7107-6728-D396-EB3F82902377}"/>
              </a:ext>
            </a:extLst>
          </p:cNvPr>
          <p:cNvSpPr txBox="1"/>
          <p:nvPr/>
        </p:nvSpPr>
        <p:spPr>
          <a:xfrm>
            <a:off x="231982" y="1066671"/>
            <a:ext cx="11611908" cy="3724096"/>
          </a:xfrm>
          <a:prstGeom prst="rect">
            <a:avLst/>
          </a:prstGeom>
          <a:noFill/>
        </p:spPr>
        <p:txBody>
          <a:bodyPr wrap="square" lIns="91440" tIns="45720" rIns="91440" bIns="45720" anchor="t">
            <a:spAutoFit/>
          </a:bodyPr>
          <a:lstStyle/>
          <a:p>
            <a:r>
              <a:rPr lang="en-US" sz="2800" b="1">
                <a:latin typeface="Arial"/>
                <a:cs typeface="Arial"/>
              </a:rPr>
              <a:t>Technical Algorithms used</a:t>
            </a:r>
          </a:p>
          <a:p>
            <a:endParaRPr lang="en-US" sz="2000" b="1">
              <a:latin typeface="Times New Roman"/>
              <a:cs typeface="Arial" panose="020B0604020202020204" pitchFamily="34" charset="0"/>
            </a:endParaRPr>
          </a:p>
          <a:p>
            <a:pPr marL="285750" indent="-285750" algn="just">
              <a:buFont typeface="Arial,Sans-Serif"/>
              <a:buChar char="•"/>
            </a:pPr>
            <a:r>
              <a:rPr lang="en-US" sz="2000" b="1">
                <a:latin typeface="Times New Roman"/>
                <a:cs typeface="Times New Roman"/>
              </a:rPr>
              <a:t>Output:</a:t>
            </a:r>
            <a:r>
              <a:rPr lang="en-US" sz="2000">
                <a:latin typeface="Times New Roman"/>
                <a:cs typeface="Times New Roman"/>
              </a:rPr>
              <a:t> The final layer of the U-Net model produces a segmentation mask that indicates which pixels in the input image belong to a ship and which do not. The output mask has the same size as the input image.</a:t>
            </a:r>
            <a:endParaRPr lang="en-US" sz="2000">
              <a:latin typeface="Times New Roman"/>
              <a:ea typeface="+mn-lt"/>
              <a:cs typeface="+mn-lt"/>
            </a:endParaRPr>
          </a:p>
          <a:p>
            <a:pPr marL="285750" indent="-285750" algn="just">
              <a:buFont typeface="Arial,Sans-Serif"/>
              <a:buChar char="•"/>
            </a:pPr>
            <a:r>
              <a:rPr lang="en-US" sz="2000" b="1">
                <a:latin typeface="Times New Roman"/>
                <a:cs typeface="Times New Roman"/>
              </a:rPr>
              <a:t>Training:</a:t>
            </a:r>
            <a:r>
              <a:rPr lang="en-US" sz="2000">
                <a:latin typeface="Times New Roman"/>
                <a:cs typeface="Times New Roman"/>
              </a:rPr>
              <a:t> The U-Net model is trained using a loss function that measures the difference between the predicted segmentation mask and the ground truth mask. The most common loss function used for semantic segmentation is the cross-entropy loss.</a:t>
            </a:r>
            <a:endParaRPr lang="en-US" sz="2000">
              <a:latin typeface="Times New Roman"/>
              <a:ea typeface="+mn-lt"/>
              <a:cs typeface="+mn-lt"/>
            </a:endParaRPr>
          </a:p>
          <a:p>
            <a:pPr algn="just"/>
            <a:endParaRPr lang="en-US" sz="2000">
              <a:latin typeface="Times New Roman"/>
              <a:cs typeface="Times New Roman"/>
            </a:endParaRPr>
          </a:p>
          <a:p>
            <a:pPr algn="just"/>
            <a:r>
              <a:rPr lang="en-US" sz="2000">
                <a:latin typeface="Times New Roman"/>
                <a:cs typeface="Times New Roman"/>
              </a:rPr>
              <a:t>By training the U-Net model on a large dataset of ship images with their corresponding ground truth masks, the model can learn to accurately detect ships in new images.</a:t>
            </a:r>
            <a:endParaRPr lang="en-US" sz="2000">
              <a:latin typeface="Times New Roman"/>
              <a:ea typeface="+mn-lt"/>
              <a:cs typeface="+mn-lt"/>
            </a:endParaRPr>
          </a:p>
          <a:p>
            <a:endParaRPr lang="en-US" sz="2800" b="1">
              <a:latin typeface="Arial" panose="020B0604020202020204" pitchFamily="34" charset="0"/>
              <a:cs typeface="Arial" panose="020B0604020202020204" pitchFamily="34" charset="0"/>
            </a:endParaRPr>
          </a:p>
        </p:txBody>
      </p:sp>
      <p:sp>
        <p:nvSpPr>
          <p:cNvPr id="4" name="Slide Number Placeholder 15">
            <a:extLst>
              <a:ext uri="{FF2B5EF4-FFF2-40B4-BE49-F238E27FC236}">
                <a16:creationId xmlns:a16="http://schemas.microsoft.com/office/drawing/2014/main" id="{A513A3E5-C1CB-067B-4A4F-0E51B7AF7FB7}"/>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8</a:t>
            </a:fld>
            <a:endParaRPr lang="en-US"/>
          </a:p>
        </p:txBody>
      </p:sp>
    </p:spTree>
    <p:extLst>
      <p:ext uri="{BB962C8B-B14F-4D97-AF65-F5344CB8AC3E}">
        <p14:creationId xmlns:p14="http://schemas.microsoft.com/office/powerpoint/2010/main" val="1165778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Introduction</a:t>
            </a:r>
            <a:endParaRPr lang="en-IN" sz="3200" b="1">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981739"/>
            <a:ext cx="99010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Motivation</a:t>
            </a:r>
          </a:p>
        </p:txBody>
      </p:sp>
      <p:sp>
        <p:nvSpPr>
          <p:cNvPr id="4" name="TextBox 3">
            <a:extLst>
              <a:ext uri="{FF2B5EF4-FFF2-40B4-BE49-F238E27FC236}">
                <a16:creationId xmlns:a16="http://schemas.microsoft.com/office/drawing/2014/main" id="{27CFB51B-7787-3D66-D95E-3B0B8A419F64}"/>
              </a:ext>
            </a:extLst>
          </p:cNvPr>
          <p:cNvSpPr txBox="1"/>
          <p:nvPr/>
        </p:nvSpPr>
        <p:spPr>
          <a:xfrm>
            <a:off x="325927" y="1741118"/>
            <a:ext cx="11398435"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b="0" i="0">
                <a:effectLst/>
                <a:latin typeface="Times New Roman"/>
                <a:cs typeface="Times New Roman"/>
              </a:rPr>
              <a:t>The motivation for the topic "A Deep Learning Approach for Ship Detection and Localization using Satellite Imagery" depicts the need for accurate and efficient methods for monitoring maritime activity. With the increasing demand for global trade and the importance of marine transport, it is crucial to have reliable methods for detecting and tracking ships in the open sea.</a:t>
            </a:r>
            <a:endParaRPr lang="en-US"/>
          </a:p>
          <a:p>
            <a:pPr algn="just"/>
            <a:endParaRPr lang="en-US" sz="2000" b="0" i="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a:effectLst/>
                <a:latin typeface="Times New Roman"/>
                <a:cs typeface="Times New Roman"/>
              </a:rPr>
              <a:t>Satellite imagery offers a powerful tool for monitoring marine transport activity over large areas, but manually analyzing such imagery is time-consuming and error-prone.</a:t>
            </a:r>
          </a:p>
          <a:p>
            <a:pPr algn="just"/>
            <a:endParaRPr lang="en-US" sz="2000" b="0" i="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a:effectLst/>
                <a:latin typeface="Times New Roman"/>
                <a:cs typeface="Times New Roman"/>
              </a:rPr>
              <a:t>Deep learning, with its ability to learn complex features and patterns from large amounts of data, has shown great promise in various computer vision tasks, including object detection.</a:t>
            </a:r>
          </a:p>
          <a:p>
            <a:pPr algn="just"/>
            <a:endParaRPr lang="en-US" sz="2000" b="0" i="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a:effectLst/>
                <a:latin typeface="Times New Roman"/>
                <a:cs typeface="Times New Roman"/>
              </a:rPr>
              <a:t>Applying deep learning techniques to ship detection and localization using satellite imagery could potentially lead to more accurate and efficient methods for monitoring maritime activity.</a:t>
            </a:r>
            <a:endParaRPr lang="en-IN" sz="2000">
              <a:latin typeface="Times New Roman"/>
              <a:cs typeface="Times New Roman"/>
            </a:endParaRPr>
          </a:p>
        </p:txBody>
      </p:sp>
      <p:sp>
        <p:nvSpPr>
          <p:cNvPr id="6" name="Slide Number Placeholder 15">
            <a:extLst>
              <a:ext uri="{FF2B5EF4-FFF2-40B4-BE49-F238E27FC236}">
                <a16:creationId xmlns:a16="http://schemas.microsoft.com/office/drawing/2014/main" id="{48939A61-43CB-6F58-DB57-B0079407A60F}"/>
              </a:ext>
            </a:extLst>
          </p:cNvPr>
          <p:cNvSpPr txBox="1">
            <a:spLocks/>
          </p:cNvSpPr>
          <p:nvPr/>
        </p:nvSpPr>
        <p:spPr>
          <a:xfrm>
            <a:off x="11499376" y="634497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3316BF-8A16-4F24-9F8F-9D40354D5A5C}" type="slidenum">
              <a:rPr lang="en-US" smtClean="0"/>
              <a:pPr/>
              <a:t>9</a:t>
            </a:fld>
            <a:endParaRPr lang="en-US"/>
          </a:p>
        </p:txBody>
      </p:sp>
    </p:spTree>
    <p:extLst>
      <p:ext uri="{BB962C8B-B14F-4D97-AF65-F5344CB8AC3E}">
        <p14:creationId xmlns:p14="http://schemas.microsoft.com/office/powerpoint/2010/main" val="346053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0</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revision>383</cp:revision>
  <dcterms:created xsi:type="dcterms:W3CDTF">2021-05-06T09:42:21Z</dcterms:created>
  <dcterms:modified xsi:type="dcterms:W3CDTF">2023-04-03T23:32:05Z</dcterms:modified>
</cp:coreProperties>
</file>